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OTER_CABINE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6537960"/>
            <a:ext cx="11430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999999"/>
                </a:solidFill>
              </a:rPr>
              <a:t>Cabinet Démo · SIRET 79109030100015 · 28 Avenue Mal Leclerc et de sa Division, 94380 Bonneuil-sur-Marne</a:t>
            </a:r>
            <a:endParaRPr lang="en-US" sz="9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" cy="68580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766560"/>
            <a:ext cx="12188952" cy="91440"/>
          </a:xfrm>
          <a:prstGeom prst="rect">
            <a:avLst/>
          </a:prstGeom>
          <a:solidFill>
            <a:srgbClr val="191A3C"/>
          </a:solidFill>
          <a:ln w="12700">
            <a:solidFill>
              <a:srgbClr val="191A3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0" y="2377440"/>
            <a:ext cx="96012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Source Serif 4" pitchFamily="34" charset="0"/>
                <a:ea typeface="Source Serif 4" pitchFamily="34" charset="-122"/>
                <a:cs typeface="Source Serif 4" pitchFamily="34" charset="-120"/>
              </a:rPr>
              <a:t>Audit-cadrage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286000" y="3566160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3341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État de connaissance interne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286000" y="4297680"/>
            <a:ext cx="9601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6366F1"/>
                </a:solidFill>
                <a:latin typeface="Inter Tight" pitchFamily="34" charset="0"/>
                <a:ea typeface="Inter Tight" pitchFamily="34" charset="-122"/>
                <a:cs typeface="Inter Tight" pitchFamily="34" charset="-120"/>
              </a:rPr>
              <a:t>TEST_ETI Meridian Group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286000" y="5029200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Référence : AC-CABI-2026-001   ·   Date : 23 juillet 2026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286000" y="6309360"/>
            <a:ext cx="9601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Consultant Démo — DSI à temps partagé · Cabinet Démo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d'action — Horizon 60j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4 actions planifiées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371600"/>
            <a:ext cx="109728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515600" y="146304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515600" y="146304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Élevé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Déploiement patch management avec délai cible ≤30j et tableau de bord de couverture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178308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Sécurité du parc &amp; endpoints  ·  Source : diagnostic-parc-it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202996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L'absence de délai cible et de taux de couverture suivi pour le patch management (PARC11, MW15) crée une exposition cyber concrète et une non-conformité NIS2/ISO 27001. En…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242316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2423160"/>
            <a:ext cx="109728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515600" y="251460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515600" y="251460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Élevé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246888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Finalisation de la cartographie des applications et données critiques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283464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Gouvernance IT &amp; résilience  ·  Source : diagnostic-express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77240" y="308152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L'absence de cartographie finalisée et révisée annuellement fragilise toute due diligence, tout plan de continuité et toute analyse de risque (RISK04). C'est un prérequis à la…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8640" y="347472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3474720"/>
            <a:ext cx="109728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15600" y="356616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515600" y="356616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Élevé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77240" y="352044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Mise en place du tableau de bord KPI IT/cyber reporté mensuellement à la direction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77240" y="388620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Gouvernance &amp; pilotage  ·  Source : diagnostic-gouvernance-it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77240" y="413308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L'absence de KPI IT communiqués à la direction (A06, GIT09, RISK10) prive le COMEX de toute visibilité sur le profil de risque et la performance IT, rendant impossible tout…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48640" y="452628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48640" y="4526280"/>
            <a:ext cx="109728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515600" y="461772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0515600" y="461772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Élevé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777240" y="457200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Formalisation du programme de sensibilisation cybersécurité avec calendrier annuel et sponsoring DG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777240" y="49377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Culture sécurité  ·  Source : diagnostic-sensibilisation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77240" y="518464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L'absence de programme structuré (SENS01) et le sponsoring DG partiel (SENS09) rendent impossible toute démonstration de conformité NIS2/DORA et fragilisent la culture sécurité…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d'action — Horizon 90j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4 actions planifiées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371600"/>
            <a:ext cx="109728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515600" y="146304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515600" y="146304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Élevé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Déploiement MDM/UEM sur l'intégralité du parc et encadrement technique du BYOD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178308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Sécurité des endpoints  ·  Source : diagnostic-zero-trust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202996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L'enrôlement MDM partiel (ZT11, MW11) et le BYOD non encadré techniquement (ZT14) créent des angles morts sur la surface d'attaque endpoint, incompatibles avec NIS2 et ISO 27001.…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242316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2423160"/>
            <a:ext cx="109728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515600" y="251460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515600" y="251460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Élevé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246888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Structuration de la gouvernance des risques IT : révision annuelle politique, KRI et traçabilité des décisions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283464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Gouvernance &amp; pilotage des risques  ·  Source : diagnostic-gestion-risques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77240" y="308152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La politique de risques non révisée (RISK01), les scénarios stratégiques non couverts (RISK04), l'absence de traçabilité des décisions de traitement (RISK07) et l'absence de KRI…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8640" y="347472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3474720"/>
            <a:ext cx="109728" cy="10058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15600" y="356616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515600" y="356616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Élevé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77240" y="352044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Préparation à la facturation électronique obligatoire (échéance 01/09/2026)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77240" y="388620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Conformité réglementaire  ·  Source : diagnostic-express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77240" y="413308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La non-préparation à la facturation électronique constitue une échéance réglementaire non négociable avec un délai d'exécution qui se resserre pour une ETI de 300-499…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48640" y="452628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48640" y="4526280"/>
            <a:ext cx="109728" cy="1005840"/>
          </a:xfrm>
          <a:prstGeom prst="rect">
            <a:avLst/>
          </a:prstGeom>
          <a:solidFill>
            <a:srgbClr val="0E5C73"/>
          </a:solidFill>
          <a:ln w="12700">
            <a:solidFill>
              <a:srgbClr val="0E5C73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515600" y="461772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0E5C73"/>
          </a:solidFill>
          <a:ln w="12700">
            <a:solidFill>
              <a:srgbClr val="0E5C7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0515600" y="461772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Modéré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777240" y="457200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Formalisation du processus d'intégration IT post-acquisition (IT M&amp;A Playbook)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777240" y="49377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Croissance externe &amp; gouvernance  ·  Source : diagnostic-gouvernance-it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77240" y="518464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L'absence de business cases formalisés (GIT02), de portefeuille projets priorisé (GIT12) et de processus d'intégration IT structuré expose chaque opération de croissance externe à…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Recommandation de cadrage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11091672" cy="5029200"/>
          </a:xfrm>
          <a:prstGeom prst="rect">
            <a:avLst/>
          </a:prstGeom>
          <a:solidFill>
            <a:srgbClr val="ECFEFF"/>
          </a:solidFill>
          <a:ln w="25400">
            <a:solidFill>
              <a:srgbClr val="3FD4E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1463040"/>
            <a:ext cx="10515600" cy="4663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Au regard de l'ensemble des constats, il est recommandé de lancer immédiatement une mission DSI à temps partagé avec un mandat explicite de transformation sur 12 mois, structurée…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La priorité absolue des 30 premiers jours doit être la sécurité des identités et la résilience des sauvegardes — deux domaines où une défaillance peut survenir avant même que les…</a:t>
            </a:r>
            <a:endParaRPr lang="en-US" sz="1400" dirty="0"/>
          </a:p>
          <a:p>
            <a:pPr marL="342900" indent="-342900">
              <a:spcAft>
                <a:spcPts val="1200"/>
              </a:spcAft>
              <a:buSzPct val="100000"/>
              <a:buChar char="●"/>
            </a:pPr>
            <a:r>
              <a:rPr lang="en-US" sz="1400" dirty="0">
                <a:solidFill>
                  <a:srgbClr val="0F172A"/>
                </a:solidFill>
              </a:rPr>
              <a:t>Il est également recommandé de présenter ce plan au COMEX dans les deux semaines, avec un engagement formel de la DG sur le sponsoring de la culture sécurité et l'allocation d'un…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644652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</a:rPr>
              <a:t>Livrables existants : Mini-audit MA-TEST-ETI-001-cmq11v — delivered · 65/100    ·    SOW STEL-DEMO-ETI-cmq11v — initial · accepted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6366F1"/>
                </a:solidFill>
              </a:rPr>
              <a:t>Annexe — À propos de Cabinet Démo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</a:rPr>
              <a:t>DSI à temps partagé pour PME et ETI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Notre rôle — 4 verbes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182880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Analyser — Lire la situation IT au regard des enjeux business du dirigeant, sans jargon ni biais éditeur.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Piloter — Tenir le cap des chantiers IT (sécurité, conformité, projets) sans se substituer aux équipes opérationnelles.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Arbitrer — Choisir entre options techniques, contractuelles ou financières sur la base de critères objectifs et tracés.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200" dirty="0">
                <a:solidFill>
                  <a:srgbClr val="0F172A"/>
                </a:solidFill>
              </a:rPr>
              <a:t>Restituer — Rendre compte au dirigeant en langage de décision : décisions à prendre, risques, budgets, jalons.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40233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366F1"/>
                </a:solidFill>
              </a:rPr>
              <a:t>Frontière MOA / MOE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438912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5C73"/>
                </a:solidFill>
              </a:rPr>
              <a:t>Ce que nous faisons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4663440"/>
            <a:ext cx="53035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Analyse, pilotage, arbitrage, restitution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Cadrage et rédaction de cahiers des charges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Sélection prestataires (RFP, RFI, scoring)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Pilotage de la conformité (RGPD, sécurité, souveraineté)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●"/>
            </a:pPr>
            <a:r>
              <a:rPr lang="en-US" sz="1100" dirty="0">
                <a:solidFill>
                  <a:srgbClr val="0F172A"/>
                </a:solidFill>
              </a:rPr>
              <a:t>Gouvernance IT et reporting dirigeant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217920" y="4389120"/>
            <a:ext cx="5303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4748B"/>
                </a:solidFill>
              </a:rPr>
              <a:t>Ce que nous ne faisons pas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217920" y="4663440"/>
            <a:ext cx="53035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Mise en œuvre technique (MOE) — déploiements, configurations, intégrations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Tierce maintenance applicative ou infogérance opérationnelle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Hotline utilisateur ou support N1/N2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○"/>
            </a:pPr>
            <a:r>
              <a:rPr lang="en-US" sz="1100" dirty="0">
                <a:solidFill>
                  <a:srgbClr val="0F172A"/>
                </a:solidFill>
              </a:rPr>
              <a:t>Revente de licences éditeur (sauf demande explicite, voir CGV art. 7.2)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64008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</a:rPr>
              <a:t>Souveraineté : FR &gt; EU &gt; US · préférence FR/EU systématique sauf justification.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Synthèse exécutive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800" dirty="0">
                <a:solidFill>
                  <a:srgbClr val="0F172A"/>
                </a:solidFill>
              </a:rPr>
              <a:t>Meridian Group (300-499 collaborateurs, Services/Conseil &amp; Ingénierie) se présente à cet audit avec un profil de maturité IT contrasté : des fondations opérationnelles globalement…</a:t>
            </a:r>
            <a:endParaRPr lang="en-US" sz="18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800" dirty="0">
                <a:solidFill>
                  <a:srgbClr val="0F172A"/>
                </a:solidFill>
              </a:rPr>
              <a:t>Sur l'ensemble des neuf diagnostics réalisés, les scores oscillent entre 6/100 (Zero Trust) et 8,5/100 (Diagnostic Express), avec une médiane autour de 7/100 — niveau qui traduit…</a:t>
            </a:r>
            <a:endParaRPr lang="en-US" sz="18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800" dirty="0">
                <a:solidFill>
                  <a:srgbClr val="0F172A"/>
                </a:solidFill>
              </a:rPr>
              <a:t>Ce delta entre pratiques existantes et pratiques maîtrisées constitue le risque principal : en contexte de croissance externe, c'est précisément ce qui est partiellement fait — et…</a:t>
            </a:r>
            <a:endParaRPr lang="en-US" sz="18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800" dirty="0">
                <a:solidFill>
                  <a:srgbClr val="0F172A"/>
                </a:solidFill>
              </a:rPr>
              <a:t>Les lacunes les plus critiques se concentrent sur trois axes interdépendants.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 client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TEST_ETI Meridian Group · Services / Conseil &amp; Ingenierie · 300-499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Enjeux business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8580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croissance-externe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85800" y="2606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2606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conformite-reglementaire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85800" y="30632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3063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cybersecurite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85800" y="35204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3520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transformation-digitale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85800" y="39776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3977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internationalisation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38912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38912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Sujets IT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52628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1772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m365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26280" y="2606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17720" y="2606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securite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526280" y="30632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17720" y="3063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rgpd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26280" y="35204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17720" y="3520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iso27001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526280" y="39776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617720" y="3977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erp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526280" y="4434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617720" y="4434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iam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26280" y="4892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617720" y="4892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soc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526280" y="53492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617720" y="5349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cloud-azure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8229600" y="1554480"/>
            <a:ext cx="3657600" cy="484632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229600" y="1554480"/>
            <a:ext cx="3657600" cy="4572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412480" y="1600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Réglementaire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8366760" y="21488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458200" y="21488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nis2-importante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8366760" y="26060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458200" y="2606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rgpd-strict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8366760" y="30632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458200" y="30632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iso27001-exige-clients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8366760" y="3520440"/>
            <a:ext cx="3383280" cy="365760"/>
          </a:xfrm>
          <a:prstGeom prst="roundRect">
            <a:avLst>
              <a:gd name="adj" fmla="val 12500"/>
            </a:avLst>
          </a:prstGeom>
          <a:solidFill>
            <a:srgbClr val="F1F5F9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458200" y="35204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dora-partiel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Couverture des diagnostics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Diagnostics saisis — un diagnostic est couvert à partir de 5 réponses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1734312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54480"/>
            <a:ext cx="1734312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78308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Diag IT N2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85800" y="2423160"/>
            <a:ext cx="1459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85800" y="283464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72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85800" y="3749040"/>
            <a:ext cx="1459992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75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22 partiel · 10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420112" y="1554480"/>
            <a:ext cx="1734312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420112" y="1554480"/>
            <a:ext cx="1734312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57272" y="178308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Modern Workplace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557272" y="2423160"/>
            <a:ext cx="1459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557272" y="283464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88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2557272" y="3749040"/>
            <a:ext cx="1459992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28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7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291584" y="1554480"/>
            <a:ext cx="1734312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291584" y="1554480"/>
            <a:ext cx="1734312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428744" y="178308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Diag IT N1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428744" y="2423160"/>
            <a:ext cx="1459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428744" y="283464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90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4428744" y="3749040"/>
            <a:ext cx="1459992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26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5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63056" y="1554480"/>
            <a:ext cx="1734312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63056" y="1554480"/>
            <a:ext cx="1734312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300216" y="178308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Zero Trust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300216" y="2423160"/>
            <a:ext cx="1459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300216" y="283464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80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6300216" y="3749040"/>
            <a:ext cx="1459992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20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8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8034528" y="1554480"/>
            <a:ext cx="1734312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034528" y="1554480"/>
            <a:ext cx="1734312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171688" y="178308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RGPD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8171688" y="2423160"/>
            <a:ext cx="1459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171688" y="283464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88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33" name="Text 31"/>
          <p:cNvSpPr/>
          <p:nvPr/>
        </p:nvSpPr>
        <p:spPr>
          <a:xfrm>
            <a:off x="8171688" y="3749040"/>
            <a:ext cx="1459992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16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4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9906000" y="1554480"/>
            <a:ext cx="1734312" cy="4114800"/>
          </a:xfrm>
          <a:prstGeom prst="rect">
            <a:avLst/>
          </a:prstGeom>
          <a:solidFill>
            <a:srgbClr val="FFFFFF"/>
          </a:solidFill>
          <a:ln w="9525">
            <a:solidFill>
              <a:srgbClr val="E2E8F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9906000" y="1554480"/>
            <a:ext cx="1734312" cy="109728"/>
          </a:xfrm>
          <a:prstGeom prst="rect">
            <a:avLst/>
          </a:prstGeom>
          <a:solidFill>
            <a:srgbClr val="3FD4E0"/>
          </a:solidFill>
          <a:ln w="12700">
            <a:solidFill>
              <a:srgbClr val="3FD4E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0043160" y="178308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Gouvernance IT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10043160" y="2423160"/>
            <a:ext cx="14599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FD4E0"/>
                </a:solidFill>
              </a:rPr>
              <a:t>Couvert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10043160" y="2834640"/>
            <a:ext cx="145999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6366F1"/>
                </a:solidFill>
              </a:rPr>
              <a:t>79</a:t>
            </a:r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</a:rPr>
              <a:t> /100</a:t>
            </a:r>
            <a:endParaRPr lang="en-US" sz="3200" dirty="0"/>
          </a:p>
        </p:txBody>
      </p:sp>
      <p:sp>
        <p:nvSpPr>
          <p:cNvPr id="39" name="Text 37"/>
          <p:cNvSpPr/>
          <p:nvPr/>
        </p:nvSpPr>
        <p:spPr>
          <a:xfrm>
            <a:off x="10043160" y="3749040"/>
            <a:ext cx="1459992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14 réponses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6 partiel · 0 non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 commentaires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48640" y="5897880"/>
            <a:ext cx="1109167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</a:rPr>
              <a:t>+ 3 autres diagnostics saisis    ·    8 non démarrés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Constats prioritaires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Axes les plus faibles (≤ 3)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11091672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280160"/>
            <a:ext cx="91440" cy="14630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10835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Zero Trust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— </a:t>
            </a:r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Identité &amp; Contrôle d'accès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 ·  </a:t>
            </a:r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</a:rPr>
              <a:t>6/100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77240" y="1645920"/>
            <a:ext cx="10835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Meridian Group affiche une posture Zero Trust en construction : 12 réponses positives sur 20 témoignent d'une base existante, mais 8 points restent partiels, concentrés sur les couches Identité, Appareils et Réseau — les trois piliers fondateurs du modèle. Les lacunes les plus…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2834640"/>
            <a:ext cx="11091672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2834640"/>
            <a:ext cx="91440" cy="14630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2880360"/>
            <a:ext cx="10835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Gouvernance IT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— </a:t>
            </a:r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Pilotage &amp; alignement stratégique IT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 ·  </a:t>
            </a:r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</a:rPr>
              <a:t>6.4/100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3200400"/>
            <a:ext cx="10835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La gouvernance IT de Meridian Group repose sur des bases existantes mais reste structurellement incomplète : sur 14 points évalués, 6 signaux partiels révèlent un pilotage en construction, insuffisant pour soutenir une ETI en croissance externe et en cours…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4389120"/>
            <a:ext cx="11091672" cy="14630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48640" y="4389120"/>
            <a:ext cx="91440" cy="14630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4434840"/>
            <a:ext cx="10835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Gestion des risques IT &amp; cyber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— </a:t>
            </a:r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Gouvernance &amp; pilotage des risques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 ·  </a:t>
            </a:r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</a:rPr>
              <a:t>6.7/100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77240" y="4754880"/>
            <a:ext cx="108356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Meridian Group affiche une base de gestion des risques partiellement structurée (8/12 réponses positives), mais les quatre signaux « Partiel » révèlent une fragilité systémique sur toute la chaîne de valeur du risque : la politique existe mais n'est pas revue annuellement…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Constats complémentaires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Axes intermédiaires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11091672" cy="762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280160"/>
            <a:ext cx="91440" cy="7620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10835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Sensibilisation cybersécurité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— </a:t>
            </a:r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Gouvernance &amp; Culture Sécurité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 ·  </a:t>
            </a:r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</a:rPr>
              <a:t>7/100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77240" y="1645920"/>
            <a:ext cx="10835640" cy="39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Meridian Group affiche un socle de sensibilisation globalement en place (7/10 réponses positives), mais trois signaux partiels révèlent une fragilité structurelle qui pèse directement sur les enjeux de cybersécurité, de conformité réglementaire et de croissance externe. Critique…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2133600"/>
            <a:ext cx="11091672" cy="762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2133600"/>
            <a:ext cx="91440" cy="7620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2179320"/>
            <a:ext cx="10835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RGPD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— </a:t>
            </a:r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Conformité &amp; gouvernance des données personnelles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 ·  </a:t>
            </a:r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</a:rPr>
              <a:t>7.5/100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77240" y="2499360"/>
            <a:ext cx="10835640" cy="39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Meridian Group affiche une base RGPD solide (12/16 réponses positives), mais quatre signaux partiels révèlent des fragilités structurelles qui exposent directement les enjeux de conformité réglementaire, d'internationalisation et de croissance externe. La politique de protection…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48640" y="2987040"/>
            <a:ext cx="11091672" cy="762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48640" y="2987040"/>
            <a:ext cx="91440" cy="7620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3032760"/>
            <a:ext cx="10835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Modern Workplace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— </a:t>
            </a:r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Endpoint &amp; sécurité poste / Stockage &amp; sauvegarde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 ·  </a:t>
            </a:r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</a:rPr>
              <a:t>7.5/100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77240" y="3352800"/>
            <a:ext cx="10835640" cy="39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Meridian Group affiche une base Modern Workplace globalement solide (21/28 réponses positives), mais sept signaux partiels révèlent des fragilités structurelles qui entrent directement en tension avec les enjeux de cybersécurité, de conformité réglementaire et…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48640" y="3840480"/>
            <a:ext cx="11091672" cy="762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48640" y="3840480"/>
            <a:ext cx="91440" cy="7620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3886200"/>
            <a:ext cx="10835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Parc IT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— </a:t>
            </a:r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Maîtrise du cycle de vie et sécurisation du parc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 ·  </a:t>
            </a:r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</a:rPr>
              <a:t>7.75/100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77240" y="4206240"/>
            <a:ext cx="10835640" cy="39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Le parc IT de Meridian Group présente une base saine (9/12 pratiques validées), mais trois signaux partiels concentrent l'essentiel du risque résiduel. Le plan de renouvellement postes/serveurs (PARC03) existe à l'état embryonnaire : sans budget prévisionnel formalisé ni durée…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8640" y="4693920"/>
            <a:ext cx="11091672" cy="762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48640" y="4693920"/>
            <a:ext cx="91440" cy="7620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7240" y="4739640"/>
            <a:ext cx="10835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Diag IT N1 — Diagnostic Express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— </a:t>
            </a:r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Gouvernance SI &amp; Sécurité fondamentale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 ·  </a:t>
            </a:r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</a:rPr>
              <a:t>8.5/100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77240" y="5059680"/>
            <a:ext cx="10835640" cy="39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Meridian Group affiche une base IT globalement opérationnelle (21/26 réponses positives), mais cinq signaux partiels révèlent des fragilités structurelles directement exposées aux enjeux de cybersécurité, conformité réglementaire et croissance externe. La gestion des identités…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48640" y="5547360"/>
            <a:ext cx="11091672" cy="7620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48640" y="5547360"/>
            <a:ext cx="91440" cy="762000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77240" y="5593080"/>
            <a:ext cx="10835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Diag IT N2 — Diagnostic Avancé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— </a:t>
            </a:r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</a:rPr>
              <a:t>Cybersécurité &amp; Gouvernance IT</a:t>
            </a:r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</a:rPr>
              <a:t>  ·  </a:t>
            </a:r>
            <a:pPr indent="0" marL="0">
              <a:buNone/>
            </a:pPr>
            <a:r>
              <a:rPr lang="en-US" sz="1300" b="1" dirty="0">
                <a:solidFill>
                  <a:srgbClr val="6366F1"/>
                </a:solidFill>
              </a:rPr>
              <a:t>57/100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77240" y="5913120"/>
            <a:ext cx="10835640" cy="39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Meridian Group (300-499 collaborateurs, Services/Conseil &amp; Ingénierie) présente un niveau de maturité IT intermédiaire mais structurellement insuffisant au regard de ses enjeux de cybersécurité, de conformité réglementaire et de croissance externe : sur 75 points audités, 32…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Croisement enjeux business / IT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10972800" cy="512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Les cinq enjeux business déclarés par Meridian Group — croissance externe, conformité réglementaire, cybersécurité, transformation digitale et internationalisation — ne sont pas…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La croissance externe sans gouvernance IT structurée (GIT02, GIT12) et sans sécurité des identités consolidée (ZT01, A16, A20) est le scénario de risque le plus probable à court…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L'internationalisation, quant à elle, exacerbe les lacunes sur les transferts hors UE/EEE (RGPD14), la couverture MDM des entités distantes (MW11, ZT11) et la dépendance aux…</a:t>
            </a:r>
            <a:endParaRPr lang="en-US" sz="1600" dirty="0"/>
          </a:p>
          <a:p>
            <a:pPr marL="342900" indent="-342900"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0F172A"/>
                </a:solidFill>
              </a:rPr>
              <a:t>La transformation digitale, enfin, ne peut produire ses effets attendus sans un socle de gouvernance et de sécurité crédible : l'absence de KPI IT reportés à la direction (A06,…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Risques prioritaires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Registre saisi par le consultant — top 8 par gravité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21945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94A3B8"/>
                </a:solidFill>
              </a:rPr>
              <a:t>Aucun risque saisi dans le registre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d'action — Horizon 30j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</a:rPr>
              <a:t>4 actions planifiées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371600"/>
            <a:ext cx="109728" cy="10058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515600" y="146304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515600" y="146304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Critique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77240" y="141732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Consolidation de l'annuaire central et élimination des comptes partagés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178308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Sécurité des identités &amp; accès  ·  Source : diagnostic-zero-trust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" y="202996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Les comptes partagés (diagnostic-express) et l'annuaire incomplet sur prestataires/comptes de service (ZT01) constituent le vecteur d'attaque le plus immédiat et le plus…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242316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48640" y="2423160"/>
            <a:ext cx="109728" cy="10058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515600" y="251460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515600" y="251460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Critique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77240" y="246888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Déploiement MFA résistant au phishing sur comptes sensibles et administrateurs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283464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Sécurité des identités &amp; accès  ·  Source : diagnostic-avance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77240" y="308152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Le MFA incomplet (A16) et l'authentification SMS/OTP sur comptes sensibles (ZT06) représentent le risque de compromission le plus probable à court terme, notamment lors…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8640" y="347472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3474720"/>
            <a:ext cx="109728" cy="10058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515600" y="356616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515600" y="356616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Critique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77240" y="352044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Audit et plan de remédiation sauvegarde 3-2-1 avec RTO/RPO documentés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77240" y="388620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Résilience opérationnelle  ·  Source : modern-workplace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77240" y="413308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La sauvegarde 3-2-1 incomplète (MW23) et l'absence de RTO/RPO validés (MW27) combinées à l'absence de tests de restauration (A41) constituent le risque opérationnel le plus grave…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48640" y="4526280"/>
            <a:ext cx="11091672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48640" y="4526280"/>
            <a:ext cx="109728" cy="10058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0515600" y="4617720"/>
            <a:ext cx="1051560" cy="365760"/>
          </a:xfrm>
          <a:prstGeom prst="roundRect">
            <a:avLst>
              <a:gd name="adj" fmla="val 12500"/>
            </a:avLst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0515600" y="4617720"/>
            <a:ext cx="1051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Critique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777240" y="4572000"/>
            <a:ext cx="9646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</a:rPr>
              <a:t>Mise en conformité RGPD : transferts hors UE/EEE et politique cookies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777240" y="4937760"/>
            <a:ext cx="10698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Axe : Conformité réglementaire  ·  Source : diagnostic-rgpd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77240" y="5184648"/>
            <a:ext cx="1069848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F172A"/>
                </a:solidFill>
              </a:rPr>
              <a:t>Les transferts hors UE/EEE sans mécanismes post-Schrems II validés (RGPD14) et la non-conformité du bandeau cookies (RGPD10) sont les deux points les plus immédiatement opposables…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Cabinet Démo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Audit-cadrage AC-CABI-2026-001 — TEST_ETI Meridian Group</dc:title>
  <dc:subject>PptxGenJS Presentation</dc:subject>
  <dc:creator>Consultant Démo</dc:creator>
  <cp:lastModifiedBy>Consultant Démo</cp:lastModifiedBy>
  <cp:revision>1</cp:revision>
  <dcterms:created xsi:type="dcterms:W3CDTF">2026-07-23T08:21:25Z</dcterms:created>
  <dcterms:modified xsi:type="dcterms:W3CDTF">2026-07-23T08:21:25Z</dcterms:modified>
</cp:coreProperties>
</file>