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FOOTER_CABINE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65760" y="6537960"/>
            <a:ext cx="11430000" cy="274320"/>
          </a:xfrm>
          <a:prstGeom prst="rect">
            <a:avLst/>
          </a:prstGeom>
          <a:noFill/>
          <a:ln/>
        </p:spPr>
        <p:txBody>
          <a:bodyPr wrap="square" rtlCol="0" anchor="ctr"/>
          <a:lstStyle/>
          <a:p>
            <a:pPr algn="ctr" indent="0" marL="0">
              <a:buNone/>
            </a:pPr>
            <a:r>
              <a:rPr lang="en-US" sz="900" i="1" dirty="0">
                <a:solidFill>
                  <a:srgbClr val="999999"/>
                </a:solidFill>
              </a:rPr>
              <a:t>Cabinet Démo · SIRET 79109030100015 · 28 Avenue Mal Leclerc et de sa Division, 94380 Bonneuil-sur-Marne</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828800" cy="6858000"/>
          </a:xfrm>
          <a:prstGeom prst="rect">
            <a:avLst/>
          </a:prstGeom>
          <a:solidFill>
            <a:srgbClr val="6366F1"/>
          </a:solidFill>
          <a:ln w="12700">
            <a:solidFill>
              <a:srgbClr val="6366F1"/>
            </a:solidFill>
            <a:prstDash val="solid"/>
          </a:ln>
        </p:spPr>
      </p:sp>
      <p:sp>
        <p:nvSpPr>
          <p:cNvPr id="3" name="Shape 1"/>
          <p:cNvSpPr/>
          <p:nvPr/>
        </p:nvSpPr>
        <p:spPr>
          <a:xfrm>
            <a:off x="0" y="6766560"/>
            <a:ext cx="12188952" cy="91440"/>
          </a:xfrm>
          <a:prstGeom prst="rect">
            <a:avLst/>
          </a:prstGeom>
          <a:solidFill>
            <a:srgbClr val="191A3C"/>
          </a:solidFill>
          <a:ln w="12700">
            <a:solidFill>
              <a:srgbClr val="191A3C"/>
            </a:solidFill>
            <a:prstDash val="solid"/>
          </a:ln>
        </p:spPr>
      </p:sp>
      <p:sp>
        <p:nvSpPr>
          <p:cNvPr id="4" name="Text 2"/>
          <p:cNvSpPr/>
          <p:nvPr/>
        </p:nvSpPr>
        <p:spPr>
          <a:xfrm>
            <a:off x="2286000" y="2377440"/>
            <a:ext cx="9601200" cy="1097280"/>
          </a:xfrm>
          <a:prstGeom prst="rect">
            <a:avLst/>
          </a:prstGeom>
          <a:noFill/>
          <a:ln/>
        </p:spPr>
        <p:txBody>
          <a:bodyPr wrap="square" rtlCol="0" anchor="ctr"/>
          <a:lstStyle/>
          <a:p>
            <a:pPr algn="ctr" indent="0" marL="0">
              <a:buNone/>
            </a:pPr>
            <a:r>
              <a:rPr lang="en-US" sz="3600" b="1" dirty="0">
                <a:solidFill>
                  <a:srgbClr val="0F172A"/>
                </a:solidFill>
                <a:latin typeface="Georgia" pitchFamily="34" charset="0"/>
                <a:ea typeface="Georgia" pitchFamily="34" charset="-122"/>
                <a:cs typeface="Georgia" pitchFamily="34" charset="-120"/>
              </a:rPr>
              <a:t>Dossier de cadrage</a:t>
            </a:r>
            <a:endParaRPr lang="en-US" sz="3600" dirty="0"/>
          </a:p>
        </p:txBody>
      </p:sp>
      <p:sp>
        <p:nvSpPr>
          <p:cNvPr id="5" name="Text 3"/>
          <p:cNvSpPr/>
          <p:nvPr/>
        </p:nvSpPr>
        <p:spPr>
          <a:xfrm>
            <a:off x="2286000" y="3566160"/>
            <a:ext cx="9601200" cy="548640"/>
          </a:xfrm>
          <a:prstGeom prst="rect">
            <a:avLst/>
          </a:prstGeom>
          <a:noFill/>
          <a:ln/>
        </p:spPr>
        <p:txBody>
          <a:bodyPr wrap="square" rtlCol="0" anchor="ctr"/>
          <a:lstStyle/>
          <a:p>
            <a:pPr algn="ctr" indent="0" marL="0">
              <a:buNone/>
            </a:pPr>
            <a:r>
              <a:rPr lang="en-US" sz="1800" i="1" dirty="0">
                <a:solidFill>
                  <a:srgbClr val="334155"/>
                </a:solidFill>
                <a:latin typeface="Calibri" pitchFamily="34" charset="0"/>
                <a:ea typeface="Calibri" pitchFamily="34" charset="-122"/>
                <a:cs typeface="Calibri" pitchFamily="34" charset="-120"/>
              </a:rPr>
              <a:t>État de connaissance interne</a:t>
            </a:r>
            <a:endParaRPr lang="en-US" sz="1800" dirty="0"/>
          </a:p>
        </p:txBody>
      </p:sp>
      <p:sp>
        <p:nvSpPr>
          <p:cNvPr id="6" name="Text 4"/>
          <p:cNvSpPr/>
          <p:nvPr/>
        </p:nvSpPr>
        <p:spPr>
          <a:xfrm>
            <a:off x="2286000" y="4297680"/>
            <a:ext cx="9601200" cy="548640"/>
          </a:xfrm>
          <a:prstGeom prst="rect">
            <a:avLst/>
          </a:prstGeom>
          <a:noFill/>
          <a:ln/>
        </p:spPr>
        <p:txBody>
          <a:bodyPr wrap="square" rtlCol="0" anchor="ctr"/>
          <a:lstStyle/>
          <a:p>
            <a:pPr algn="ctr" indent="0" marL="0">
              <a:buNone/>
            </a:pPr>
            <a:r>
              <a:rPr lang="en-US" sz="2200" b="1" dirty="0">
                <a:solidFill>
                  <a:srgbClr val="6366F1"/>
                </a:solidFill>
                <a:latin typeface="Georgia" pitchFamily="34" charset="0"/>
                <a:ea typeface="Georgia" pitchFamily="34" charset="-122"/>
                <a:cs typeface="Georgia" pitchFamily="34" charset="-120"/>
              </a:rPr>
              <a:t>TEST_ETI Meridian Group</a:t>
            </a:r>
            <a:endParaRPr lang="en-US" sz="2200" dirty="0"/>
          </a:p>
        </p:txBody>
      </p:sp>
      <p:sp>
        <p:nvSpPr>
          <p:cNvPr id="7" name="Text 5"/>
          <p:cNvSpPr/>
          <p:nvPr/>
        </p:nvSpPr>
        <p:spPr>
          <a:xfrm>
            <a:off x="2286000" y="5029200"/>
            <a:ext cx="9601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Référence : AC-CABI-2026-001   ·   Date : 22 octobre 2026</a:t>
            </a:r>
            <a:endParaRPr lang="en-US" sz="1200" dirty="0"/>
          </a:p>
        </p:txBody>
      </p:sp>
      <p:sp>
        <p:nvSpPr>
          <p:cNvPr id="8" name="Text 6"/>
          <p:cNvSpPr/>
          <p:nvPr/>
        </p:nvSpPr>
        <p:spPr>
          <a:xfrm>
            <a:off x="2286000" y="6309360"/>
            <a:ext cx="9601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Consultant Démo — DSI à temps partagé · Cabinet Démo</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365760"/>
            <a:ext cx="10972800" cy="548640"/>
          </a:xfrm>
          <a:prstGeom prst="rect">
            <a:avLst/>
          </a:prstGeom>
          <a:noFill/>
          <a:ln/>
        </p:spPr>
        <p:txBody>
          <a:bodyPr wrap="square" rtlCol="0" anchor="ctr"/>
          <a:lstStyle/>
          <a:p>
            <a:pPr indent="0" marL="0">
              <a:buNone/>
            </a:pPr>
            <a:r>
              <a:rPr lang="en-US" sz="2800" b="1" dirty="0">
                <a:solidFill>
                  <a:srgbClr val="6366F1"/>
                </a:solidFill>
                <a:latin typeface="Calibri" pitchFamily="34" charset="0"/>
                <a:ea typeface="Calibri" pitchFamily="34" charset="-122"/>
                <a:cs typeface="Calibri" pitchFamily="34" charset="-120"/>
              </a:rPr>
              <a:t>Synthèse exécutive</a:t>
            </a:r>
            <a:endParaRPr lang="en-US" sz="2800" dirty="0"/>
          </a:p>
        </p:txBody>
      </p:sp>
      <p:sp>
        <p:nvSpPr>
          <p:cNvPr id="3" name="Text 1"/>
          <p:cNvSpPr/>
          <p:nvPr/>
        </p:nvSpPr>
        <p:spPr>
          <a:xfrm>
            <a:off x="548640" y="1280160"/>
            <a:ext cx="10972800" cy="4937760"/>
          </a:xfrm>
          <a:prstGeom prst="rect">
            <a:avLst/>
          </a:prstGeom>
          <a:noFill/>
          <a:ln/>
        </p:spPr>
        <p:txBody>
          <a:bodyPr wrap="square" rtlCol="0" anchor="ctr"/>
          <a:lstStyle/>
          <a:p>
            <a:pPr marL="342900" indent="-342900">
              <a:spcAft>
                <a:spcPts val="1400"/>
              </a:spcAft>
              <a:buSzPct val="100000"/>
              <a:buChar char="●"/>
            </a:pPr>
            <a:r>
              <a:rPr lang="en-US" sz="1800" dirty="0">
                <a:solidFill>
                  <a:srgbClr val="0F172A"/>
                </a:solidFill>
              </a:rPr>
              <a:t>Meridian Group présente un socle IT et sécurité globalement en place sur l'ensemble des neuf diagnostics réalisés (taux de conformité souvent supérieurs à 70-80%), mais cette…</a:t>
            </a:r>
            <a:endParaRPr lang="en-US" sz="1800" dirty="0"/>
          </a:p>
          <a:p>
            <a:pPr marL="342900" indent="-342900">
              <a:spcAft>
                <a:spcPts val="1400"/>
              </a:spcAft>
              <a:buSzPct val="100000"/>
              <a:buChar char="●"/>
            </a:pPr>
            <a:r>
              <a:rPr lang="en-US" sz="1800" dirty="0">
                <a:solidFill>
                  <a:srgbClr val="0F172A"/>
                </a:solidFill>
              </a:rPr>
              <a:t>Ce n'est pas un problème de volume de non-conformités, mais un problème de nature : les écarts touchent presque tous la résilience (sauvegardes 3-2-1 non respectées, RTO/RPO non…</a:t>
            </a:r>
            <a:endParaRPr lang="en-US" sz="1800" dirty="0"/>
          </a:p>
          <a:p>
            <a:pPr marL="342900" indent="-342900">
              <a:spcAft>
                <a:spcPts val="1400"/>
              </a:spcAft>
              <a:buSzPct val="100000"/>
              <a:buChar char="●"/>
            </a:pPr>
            <a:r>
              <a:rPr lang="en-US" sz="1800" dirty="0">
                <a:solidFill>
                  <a:srgbClr val="0F172A"/>
                </a:solidFill>
              </a:rPr>
              <a:t>Cette combinaison est particulièrement critique dans le contexte spécifique de Meridian Group : chaque acquisition ou implantation internationale élargit la surface de risque…</a:t>
            </a:r>
            <a:endParaRPr lang="en-US" sz="1800" dirty="0"/>
          </a:p>
          <a:p>
            <a:pPr marL="342900" indent="-342900">
              <a:spcAft>
                <a:spcPts val="1400"/>
              </a:spcAft>
              <a:buSzPct val="100000"/>
              <a:buChar char="●"/>
            </a:pPr>
            <a:r>
              <a:rPr lang="en-US" sz="1800" dirty="0">
                <a:solidFill>
                  <a:srgbClr val="0F172A"/>
                </a:solidFill>
              </a:rPr>
              <a:t>Autrement dit, la vitesse de développement du groupe est structurellement plus rapide que sa capacité à absorber et sécuriser les nouveaux périmètres.</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365760"/>
            <a:ext cx="10972800" cy="548640"/>
          </a:xfrm>
          <a:prstGeom prst="rect">
            <a:avLst/>
          </a:prstGeom>
          <a:noFill/>
          <a:ln/>
        </p:spPr>
        <p:txBody>
          <a:bodyPr wrap="square" rtlCol="0" anchor="ctr"/>
          <a:lstStyle/>
          <a:p>
            <a:pPr indent="0" marL="0">
              <a:buNone/>
            </a:pPr>
            <a:r>
              <a:rPr lang="en-US" sz="2800" b="1" dirty="0">
                <a:solidFill>
                  <a:srgbClr val="6366F1"/>
                </a:solidFill>
                <a:latin typeface="Calibri" pitchFamily="34" charset="0"/>
                <a:ea typeface="Calibri" pitchFamily="34" charset="-122"/>
                <a:cs typeface="Calibri" pitchFamily="34" charset="-120"/>
              </a:rPr>
              <a:t>Profil client</a:t>
            </a:r>
            <a:endParaRPr lang="en-US" sz="2800" dirty="0"/>
          </a:p>
        </p:txBody>
      </p:sp>
      <p:sp>
        <p:nvSpPr>
          <p:cNvPr id="3" name="Text 1"/>
          <p:cNvSpPr/>
          <p:nvPr/>
        </p:nvSpPr>
        <p:spPr>
          <a:xfrm>
            <a:off x="548640" y="914400"/>
            <a:ext cx="10972800" cy="365760"/>
          </a:xfrm>
          <a:prstGeom prst="rect">
            <a:avLst/>
          </a:prstGeom>
          <a:noFill/>
          <a:ln/>
        </p:spPr>
        <p:txBody>
          <a:bodyPr wrap="square" rtlCol="0" anchor="ctr"/>
          <a:lstStyle/>
          <a:p>
            <a:pPr indent="0" marL="0">
              <a:buNone/>
            </a:pPr>
            <a:r>
              <a:rPr lang="en-US" sz="1200" i="1" dirty="0">
                <a:solidFill>
                  <a:srgbClr val="64748B"/>
                </a:solidFill>
              </a:rPr>
              <a:t>TEST_ETI Meridian Group · Services / Conseil &amp; Ingenierie · 200-500</a:t>
            </a:r>
            <a:endParaRPr lang="en-US" sz="1200" dirty="0"/>
          </a:p>
        </p:txBody>
      </p:sp>
      <p:sp>
        <p:nvSpPr>
          <p:cNvPr id="4" name="Shape 2"/>
          <p:cNvSpPr/>
          <p:nvPr/>
        </p:nvSpPr>
        <p:spPr>
          <a:xfrm>
            <a:off x="548640" y="1554480"/>
            <a:ext cx="3657600" cy="4846320"/>
          </a:xfrm>
          <a:prstGeom prst="rect">
            <a:avLst/>
          </a:prstGeom>
          <a:solidFill>
            <a:srgbClr val="FFFFFF"/>
          </a:solidFill>
          <a:ln w="9525">
            <a:solidFill>
              <a:srgbClr val="E2E8F0"/>
            </a:solidFill>
            <a:prstDash val="solid"/>
          </a:ln>
        </p:spPr>
      </p:sp>
      <p:sp>
        <p:nvSpPr>
          <p:cNvPr id="5" name="Shape 3"/>
          <p:cNvSpPr/>
          <p:nvPr/>
        </p:nvSpPr>
        <p:spPr>
          <a:xfrm>
            <a:off x="548640" y="1554480"/>
            <a:ext cx="3657600" cy="457200"/>
          </a:xfrm>
          <a:prstGeom prst="rect">
            <a:avLst/>
          </a:prstGeom>
          <a:solidFill>
            <a:srgbClr val="6366F1"/>
          </a:solidFill>
          <a:ln w="12700">
            <a:solidFill>
              <a:srgbClr val="6366F1"/>
            </a:solidFill>
            <a:prstDash val="solid"/>
          </a:ln>
        </p:spPr>
      </p:sp>
      <p:sp>
        <p:nvSpPr>
          <p:cNvPr id="6" name="Text 4"/>
          <p:cNvSpPr/>
          <p:nvPr/>
        </p:nvSpPr>
        <p:spPr>
          <a:xfrm>
            <a:off x="731520" y="1600200"/>
            <a:ext cx="3291840" cy="365760"/>
          </a:xfrm>
          <a:prstGeom prst="rect">
            <a:avLst/>
          </a:prstGeom>
          <a:noFill/>
          <a:ln/>
        </p:spPr>
        <p:txBody>
          <a:bodyPr wrap="square" rtlCol="0" anchor="ctr"/>
          <a:lstStyle/>
          <a:p>
            <a:pPr indent="0" marL="0">
              <a:buNone/>
            </a:pPr>
            <a:r>
              <a:rPr lang="en-US" sz="1400" b="1" dirty="0">
                <a:solidFill>
                  <a:srgbClr val="FFFFFF"/>
                </a:solidFill>
              </a:rPr>
              <a:t>Enjeux business</a:t>
            </a:r>
            <a:endParaRPr lang="en-US" sz="1400" dirty="0"/>
          </a:p>
        </p:txBody>
      </p:sp>
      <p:sp>
        <p:nvSpPr>
          <p:cNvPr id="7" name="Shape 5"/>
          <p:cNvSpPr/>
          <p:nvPr/>
        </p:nvSpPr>
        <p:spPr>
          <a:xfrm>
            <a:off x="685800" y="2148840"/>
            <a:ext cx="3383280" cy="365760"/>
          </a:xfrm>
          <a:prstGeom prst="roundRect">
            <a:avLst>
              <a:gd name="adj" fmla="val 12500"/>
            </a:avLst>
          </a:prstGeom>
          <a:solidFill>
            <a:srgbClr val="F1F5F9"/>
          </a:solidFill>
          <a:ln w="6350">
            <a:solidFill>
              <a:srgbClr val="E2E8F0"/>
            </a:solidFill>
            <a:prstDash val="solid"/>
          </a:ln>
        </p:spPr>
      </p:sp>
      <p:sp>
        <p:nvSpPr>
          <p:cNvPr id="8" name="Text 6"/>
          <p:cNvSpPr/>
          <p:nvPr/>
        </p:nvSpPr>
        <p:spPr>
          <a:xfrm>
            <a:off x="777240" y="2148840"/>
            <a:ext cx="3200400" cy="365760"/>
          </a:xfrm>
          <a:prstGeom prst="rect">
            <a:avLst/>
          </a:prstGeom>
          <a:noFill/>
          <a:ln/>
        </p:spPr>
        <p:txBody>
          <a:bodyPr wrap="square" rtlCol="0" anchor="ctr"/>
          <a:lstStyle/>
          <a:p>
            <a:pPr indent="0" marL="0">
              <a:buNone/>
            </a:pPr>
            <a:r>
              <a:rPr lang="en-US" sz="1000" dirty="0">
                <a:solidFill>
                  <a:srgbClr val="0F172A"/>
                </a:solidFill>
              </a:rPr>
              <a:t>croissance-externe</a:t>
            </a:r>
            <a:endParaRPr lang="en-US" sz="1000" dirty="0"/>
          </a:p>
        </p:txBody>
      </p:sp>
      <p:sp>
        <p:nvSpPr>
          <p:cNvPr id="9" name="Shape 7"/>
          <p:cNvSpPr/>
          <p:nvPr/>
        </p:nvSpPr>
        <p:spPr>
          <a:xfrm>
            <a:off x="685800" y="2606040"/>
            <a:ext cx="3383280" cy="365760"/>
          </a:xfrm>
          <a:prstGeom prst="roundRect">
            <a:avLst>
              <a:gd name="adj" fmla="val 12500"/>
            </a:avLst>
          </a:prstGeom>
          <a:solidFill>
            <a:srgbClr val="F1F5F9"/>
          </a:solidFill>
          <a:ln w="6350">
            <a:solidFill>
              <a:srgbClr val="E2E8F0"/>
            </a:solidFill>
            <a:prstDash val="solid"/>
          </a:ln>
        </p:spPr>
      </p:sp>
      <p:sp>
        <p:nvSpPr>
          <p:cNvPr id="10" name="Text 8"/>
          <p:cNvSpPr/>
          <p:nvPr/>
        </p:nvSpPr>
        <p:spPr>
          <a:xfrm>
            <a:off x="777240" y="2606040"/>
            <a:ext cx="3200400" cy="365760"/>
          </a:xfrm>
          <a:prstGeom prst="rect">
            <a:avLst/>
          </a:prstGeom>
          <a:noFill/>
          <a:ln/>
        </p:spPr>
        <p:txBody>
          <a:bodyPr wrap="square" rtlCol="0" anchor="ctr"/>
          <a:lstStyle/>
          <a:p>
            <a:pPr indent="0" marL="0">
              <a:buNone/>
            </a:pPr>
            <a:r>
              <a:rPr lang="en-US" sz="1000" dirty="0">
                <a:solidFill>
                  <a:srgbClr val="0F172A"/>
                </a:solidFill>
              </a:rPr>
              <a:t>conformite-reglementaire</a:t>
            </a:r>
            <a:endParaRPr lang="en-US" sz="1000" dirty="0"/>
          </a:p>
        </p:txBody>
      </p:sp>
      <p:sp>
        <p:nvSpPr>
          <p:cNvPr id="11" name="Shape 9"/>
          <p:cNvSpPr/>
          <p:nvPr/>
        </p:nvSpPr>
        <p:spPr>
          <a:xfrm>
            <a:off x="685800" y="3063240"/>
            <a:ext cx="3383280" cy="365760"/>
          </a:xfrm>
          <a:prstGeom prst="roundRect">
            <a:avLst>
              <a:gd name="adj" fmla="val 12500"/>
            </a:avLst>
          </a:prstGeom>
          <a:solidFill>
            <a:srgbClr val="F1F5F9"/>
          </a:solidFill>
          <a:ln w="6350">
            <a:solidFill>
              <a:srgbClr val="E2E8F0"/>
            </a:solidFill>
            <a:prstDash val="solid"/>
          </a:ln>
        </p:spPr>
      </p:sp>
      <p:sp>
        <p:nvSpPr>
          <p:cNvPr id="12" name="Text 10"/>
          <p:cNvSpPr/>
          <p:nvPr/>
        </p:nvSpPr>
        <p:spPr>
          <a:xfrm>
            <a:off x="777240" y="3063240"/>
            <a:ext cx="3200400" cy="365760"/>
          </a:xfrm>
          <a:prstGeom prst="rect">
            <a:avLst/>
          </a:prstGeom>
          <a:noFill/>
          <a:ln/>
        </p:spPr>
        <p:txBody>
          <a:bodyPr wrap="square" rtlCol="0" anchor="ctr"/>
          <a:lstStyle/>
          <a:p>
            <a:pPr indent="0" marL="0">
              <a:buNone/>
            </a:pPr>
            <a:r>
              <a:rPr lang="en-US" sz="1000" dirty="0">
                <a:solidFill>
                  <a:srgbClr val="0F172A"/>
                </a:solidFill>
              </a:rPr>
              <a:t>cybersecurite</a:t>
            </a:r>
            <a:endParaRPr lang="en-US" sz="1000" dirty="0"/>
          </a:p>
        </p:txBody>
      </p:sp>
      <p:sp>
        <p:nvSpPr>
          <p:cNvPr id="13" name="Shape 11"/>
          <p:cNvSpPr/>
          <p:nvPr/>
        </p:nvSpPr>
        <p:spPr>
          <a:xfrm>
            <a:off x="685800" y="3520440"/>
            <a:ext cx="3383280" cy="365760"/>
          </a:xfrm>
          <a:prstGeom prst="roundRect">
            <a:avLst>
              <a:gd name="adj" fmla="val 12500"/>
            </a:avLst>
          </a:prstGeom>
          <a:solidFill>
            <a:srgbClr val="F1F5F9"/>
          </a:solidFill>
          <a:ln w="6350">
            <a:solidFill>
              <a:srgbClr val="E2E8F0"/>
            </a:solidFill>
            <a:prstDash val="solid"/>
          </a:ln>
        </p:spPr>
      </p:sp>
      <p:sp>
        <p:nvSpPr>
          <p:cNvPr id="14" name="Text 12"/>
          <p:cNvSpPr/>
          <p:nvPr/>
        </p:nvSpPr>
        <p:spPr>
          <a:xfrm>
            <a:off x="777240" y="3520440"/>
            <a:ext cx="3200400" cy="365760"/>
          </a:xfrm>
          <a:prstGeom prst="rect">
            <a:avLst/>
          </a:prstGeom>
          <a:noFill/>
          <a:ln/>
        </p:spPr>
        <p:txBody>
          <a:bodyPr wrap="square" rtlCol="0" anchor="ctr"/>
          <a:lstStyle/>
          <a:p>
            <a:pPr indent="0" marL="0">
              <a:buNone/>
            </a:pPr>
            <a:r>
              <a:rPr lang="en-US" sz="1000" dirty="0">
                <a:solidFill>
                  <a:srgbClr val="0F172A"/>
                </a:solidFill>
              </a:rPr>
              <a:t>transformation-digitale</a:t>
            </a:r>
            <a:endParaRPr lang="en-US" sz="1000" dirty="0"/>
          </a:p>
        </p:txBody>
      </p:sp>
      <p:sp>
        <p:nvSpPr>
          <p:cNvPr id="15" name="Shape 13"/>
          <p:cNvSpPr/>
          <p:nvPr/>
        </p:nvSpPr>
        <p:spPr>
          <a:xfrm>
            <a:off x="685800" y="3977640"/>
            <a:ext cx="3383280" cy="365760"/>
          </a:xfrm>
          <a:prstGeom prst="roundRect">
            <a:avLst>
              <a:gd name="adj" fmla="val 12500"/>
            </a:avLst>
          </a:prstGeom>
          <a:solidFill>
            <a:srgbClr val="F1F5F9"/>
          </a:solidFill>
          <a:ln w="6350">
            <a:solidFill>
              <a:srgbClr val="E2E8F0"/>
            </a:solidFill>
            <a:prstDash val="solid"/>
          </a:ln>
        </p:spPr>
      </p:sp>
      <p:sp>
        <p:nvSpPr>
          <p:cNvPr id="16" name="Text 14"/>
          <p:cNvSpPr/>
          <p:nvPr/>
        </p:nvSpPr>
        <p:spPr>
          <a:xfrm>
            <a:off x="777240" y="3977640"/>
            <a:ext cx="3200400" cy="365760"/>
          </a:xfrm>
          <a:prstGeom prst="rect">
            <a:avLst/>
          </a:prstGeom>
          <a:noFill/>
          <a:ln/>
        </p:spPr>
        <p:txBody>
          <a:bodyPr wrap="square" rtlCol="0" anchor="ctr"/>
          <a:lstStyle/>
          <a:p>
            <a:pPr indent="0" marL="0">
              <a:buNone/>
            </a:pPr>
            <a:r>
              <a:rPr lang="en-US" sz="1000" dirty="0">
                <a:solidFill>
                  <a:srgbClr val="0F172A"/>
                </a:solidFill>
              </a:rPr>
              <a:t>internationalisation</a:t>
            </a:r>
            <a:endParaRPr lang="en-US" sz="1000" dirty="0"/>
          </a:p>
        </p:txBody>
      </p:sp>
      <p:sp>
        <p:nvSpPr>
          <p:cNvPr id="17" name="Shape 15"/>
          <p:cNvSpPr/>
          <p:nvPr/>
        </p:nvSpPr>
        <p:spPr>
          <a:xfrm>
            <a:off x="4389120" y="1554480"/>
            <a:ext cx="3657600" cy="4846320"/>
          </a:xfrm>
          <a:prstGeom prst="rect">
            <a:avLst/>
          </a:prstGeom>
          <a:solidFill>
            <a:srgbClr val="FFFFFF"/>
          </a:solidFill>
          <a:ln w="9525">
            <a:solidFill>
              <a:srgbClr val="E2E8F0"/>
            </a:solidFill>
            <a:prstDash val="solid"/>
          </a:ln>
        </p:spPr>
      </p:sp>
      <p:sp>
        <p:nvSpPr>
          <p:cNvPr id="18" name="Shape 16"/>
          <p:cNvSpPr/>
          <p:nvPr/>
        </p:nvSpPr>
        <p:spPr>
          <a:xfrm>
            <a:off x="4389120" y="1554480"/>
            <a:ext cx="3657600" cy="457200"/>
          </a:xfrm>
          <a:prstGeom prst="rect">
            <a:avLst/>
          </a:prstGeom>
          <a:solidFill>
            <a:srgbClr val="6366F1"/>
          </a:solidFill>
          <a:ln w="12700">
            <a:solidFill>
              <a:srgbClr val="6366F1"/>
            </a:solidFill>
            <a:prstDash val="solid"/>
          </a:ln>
        </p:spPr>
      </p:sp>
      <p:sp>
        <p:nvSpPr>
          <p:cNvPr id="19" name="Text 17"/>
          <p:cNvSpPr/>
          <p:nvPr/>
        </p:nvSpPr>
        <p:spPr>
          <a:xfrm>
            <a:off x="4572000" y="1600200"/>
            <a:ext cx="3291840" cy="365760"/>
          </a:xfrm>
          <a:prstGeom prst="rect">
            <a:avLst/>
          </a:prstGeom>
          <a:noFill/>
          <a:ln/>
        </p:spPr>
        <p:txBody>
          <a:bodyPr wrap="square" rtlCol="0" anchor="ctr"/>
          <a:lstStyle/>
          <a:p>
            <a:pPr indent="0" marL="0">
              <a:buNone/>
            </a:pPr>
            <a:r>
              <a:rPr lang="en-US" sz="1400" b="1" dirty="0">
                <a:solidFill>
                  <a:srgbClr val="FFFFFF"/>
                </a:solidFill>
              </a:rPr>
              <a:t>Sujets IT</a:t>
            </a:r>
            <a:endParaRPr lang="en-US" sz="1400" dirty="0"/>
          </a:p>
        </p:txBody>
      </p:sp>
      <p:sp>
        <p:nvSpPr>
          <p:cNvPr id="20" name="Shape 18"/>
          <p:cNvSpPr/>
          <p:nvPr/>
        </p:nvSpPr>
        <p:spPr>
          <a:xfrm>
            <a:off x="4526280" y="2148840"/>
            <a:ext cx="3383280" cy="365760"/>
          </a:xfrm>
          <a:prstGeom prst="roundRect">
            <a:avLst>
              <a:gd name="adj" fmla="val 12500"/>
            </a:avLst>
          </a:prstGeom>
          <a:solidFill>
            <a:srgbClr val="F1F5F9"/>
          </a:solidFill>
          <a:ln w="6350">
            <a:solidFill>
              <a:srgbClr val="E2E8F0"/>
            </a:solidFill>
            <a:prstDash val="solid"/>
          </a:ln>
        </p:spPr>
      </p:sp>
      <p:sp>
        <p:nvSpPr>
          <p:cNvPr id="21" name="Text 19"/>
          <p:cNvSpPr/>
          <p:nvPr/>
        </p:nvSpPr>
        <p:spPr>
          <a:xfrm>
            <a:off x="4617720" y="2148840"/>
            <a:ext cx="3200400" cy="365760"/>
          </a:xfrm>
          <a:prstGeom prst="rect">
            <a:avLst/>
          </a:prstGeom>
          <a:noFill/>
          <a:ln/>
        </p:spPr>
        <p:txBody>
          <a:bodyPr wrap="square" rtlCol="0" anchor="ctr"/>
          <a:lstStyle/>
          <a:p>
            <a:pPr indent="0" marL="0">
              <a:buNone/>
            </a:pPr>
            <a:r>
              <a:rPr lang="en-US" sz="1000" dirty="0">
                <a:solidFill>
                  <a:srgbClr val="0F172A"/>
                </a:solidFill>
              </a:rPr>
              <a:t>m365</a:t>
            </a:r>
            <a:endParaRPr lang="en-US" sz="1000" dirty="0"/>
          </a:p>
        </p:txBody>
      </p:sp>
      <p:sp>
        <p:nvSpPr>
          <p:cNvPr id="22" name="Shape 20"/>
          <p:cNvSpPr/>
          <p:nvPr/>
        </p:nvSpPr>
        <p:spPr>
          <a:xfrm>
            <a:off x="4526280" y="2606040"/>
            <a:ext cx="3383280" cy="365760"/>
          </a:xfrm>
          <a:prstGeom prst="roundRect">
            <a:avLst>
              <a:gd name="adj" fmla="val 12500"/>
            </a:avLst>
          </a:prstGeom>
          <a:solidFill>
            <a:srgbClr val="F1F5F9"/>
          </a:solidFill>
          <a:ln w="6350">
            <a:solidFill>
              <a:srgbClr val="E2E8F0"/>
            </a:solidFill>
            <a:prstDash val="solid"/>
          </a:ln>
        </p:spPr>
      </p:sp>
      <p:sp>
        <p:nvSpPr>
          <p:cNvPr id="23" name="Text 21"/>
          <p:cNvSpPr/>
          <p:nvPr/>
        </p:nvSpPr>
        <p:spPr>
          <a:xfrm>
            <a:off x="4617720" y="2606040"/>
            <a:ext cx="3200400" cy="365760"/>
          </a:xfrm>
          <a:prstGeom prst="rect">
            <a:avLst/>
          </a:prstGeom>
          <a:noFill/>
          <a:ln/>
        </p:spPr>
        <p:txBody>
          <a:bodyPr wrap="square" rtlCol="0" anchor="ctr"/>
          <a:lstStyle/>
          <a:p>
            <a:pPr indent="0" marL="0">
              <a:buNone/>
            </a:pPr>
            <a:r>
              <a:rPr lang="en-US" sz="1000" dirty="0">
                <a:solidFill>
                  <a:srgbClr val="0F172A"/>
                </a:solidFill>
              </a:rPr>
              <a:t>securite</a:t>
            </a:r>
            <a:endParaRPr lang="en-US" sz="1000" dirty="0"/>
          </a:p>
        </p:txBody>
      </p:sp>
      <p:sp>
        <p:nvSpPr>
          <p:cNvPr id="24" name="Shape 22"/>
          <p:cNvSpPr/>
          <p:nvPr/>
        </p:nvSpPr>
        <p:spPr>
          <a:xfrm>
            <a:off x="4526280" y="3063240"/>
            <a:ext cx="3383280" cy="365760"/>
          </a:xfrm>
          <a:prstGeom prst="roundRect">
            <a:avLst>
              <a:gd name="adj" fmla="val 12500"/>
            </a:avLst>
          </a:prstGeom>
          <a:solidFill>
            <a:srgbClr val="F1F5F9"/>
          </a:solidFill>
          <a:ln w="6350">
            <a:solidFill>
              <a:srgbClr val="E2E8F0"/>
            </a:solidFill>
            <a:prstDash val="solid"/>
          </a:ln>
        </p:spPr>
      </p:sp>
      <p:sp>
        <p:nvSpPr>
          <p:cNvPr id="25" name="Text 23"/>
          <p:cNvSpPr/>
          <p:nvPr/>
        </p:nvSpPr>
        <p:spPr>
          <a:xfrm>
            <a:off x="4617720" y="3063240"/>
            <a:ext cx="3200400" cy="365760"/>
          </a:xfrm>
          <a:prstGeom prst="rect">
            <a:avLst/>
          </a:prstGeom>
          <a:noFill/>
          <a:ln/>
        </p:spPr>
        <p:txBody>
          <a:bodyPr wrap="square" rtlCol="0" anchor="ctr"/>
          <a:lstStyle/>
          <a:p>
            <a:pPr indent="0" marL="0">
              <a:buNone/>
            </a:pPr>
            <a:r>
              <a:rPr lang="en-US" sz="1000" dirty="0">
                <a:solidFill>
                  <a:srgbClr val="0F172A"/>
                </a:solidFill>
              </a:rPr>
              <a:t>rgpd</a:t>
            </a:r>
            <a:endParaRPr lang="en-US" sz="1000" dirty="0"/>
          </a:p>
        </p:txBody>
      </p:sp>
      <p:sp>
        <p:nvSpPr>
          <p:cNvPr id="26" name="Shape 24"/>
          <p:cNvSpPr/>
          <p:nvPr/>
        </p:nvSpPr>
        <p:spPr>
          <a:xfrm>
            <a:off x="4526280" y="3520440"/>
            <a:ext cx="3383280" cy="365760"/>
          </a:xfrm>
          <a:prstGeom prst="roundRect">
            <a:avLst>
              <a:gd name="adj" fmla="val 12500"/>
            </a:avLst>
          </a:prstGeom>
          <a:solidFill>
            <a:srgbClr val="F1F5F9"/>
          </a:solidFill>
          <a:ln w="6350">
            <a:solidFill>
              <a:srgbClr val="E2E8F0"/>
            </a:solidFill>
            <a:prstDash val="solid"/>
          </a:ln>
        </p:spPr>
      </p:sp>
      <p:sp>
        <p:nvSpPr>
          <p:cNvPr id="27" name="Text 25"/>
          <p:cNvSpPr/>
          <p:nvPr/>
        </p:nvSpPr>
        <p:spPr>
          <a:xfrm>
            <a:off x="4617720" y="3520440"/>
            <a:ext cx="3200400" cy="365760"/>
          </a:xfrm>
          <a:prstGeom prst="rect">
            <a:avLst/>
          </a:prstGeom>
          <a:noFill/>
          <a:ln/>
        </p:spPr>
        <p:txBody>
          <a:bodyPr wrap="square" rtlCol="0" anchor="ctr"/>
          <a:lstStyle/>
          <a:p>
            <a:pPr indent="0" marL="0">
              <a:buNone/>
            </a:pPr>
            <a:r>
              <a:rPr lang="en-US" sz="1000" dirty="0">
                <a:solidFill>
                  <a:srgbClr val="0F172A"/>
                </a:solidFill>
              </a:rPr>
              <a:t>iso27001</a:t>
            </a:r>
            <a:endParaRPr lang="en-US" sz="1000" dirty="0"/>
          </a:p>
        </p:txBody>
      </p:sp>
      <p:sp>
        <p:nvSpPr>
          <p:cNvPr id="28" name="Shape 26"/>
          <p:cNvSpPr/>
          <p:nvPr/>
        </p:nvSpPr>
        <p:spPr>
          <a:xfrm>
            <a:off x="4526280" y="3977640"/>
            <a:ext cx="3383280" cy="365760"/>
          </a:xfrm>
          <a:prstGeom prst="roundRect">
            <a:avLst>
              <a:gd name="adj" fmla="val 12500"/>
            </a:avLst>
          </a:prstGeom>
          <a:solidFill>
            <a:srgbClr val="F1F5F9"/>
          </a:solidFill>
          <a:ln w="6350">
            <a:solidFill>
              <a:srgbClr val="E2E8F0"/>
            </a:solidFill>
            <a:prstDash val="solid"/>
          </a:ln>
        </p:spPr>
      </p:sp>
      <p:sp>
        <p:nvSpPr>
          <p:cNvPr id="29" name="Text 27"/>
          <p:cNvSpPr/>
          <p:nvPr/>
        </p:nvSpPr>
        <p:spPr>
          <a:xfrm>
            <a:off x="4617720" y="3977640"/>
            <a:ext cx="3200400" cy="365760"/>
          </a:xfrm>
          <a:prstGeom prst="rect">
            <a:avLst/>
          </a:prstGeom>
          <a:noFill/>
          <a:ln/>
        </p:spPr>
        <p:txBody>
          <a:bodyPr wrap="square" rtlCol="0" anchor="ctr"/>
          <a:lstStyle/>
          <a:p>
            <a:pPr indent="0" marL="0">
              <a:buNone/>
            </a:pPr>
            <a:r>
              <a:rPr lang="en-US" sz="1000" dirty="0">
                <a:solidFill>
                  <a:srgbClr val="0F172A"/>
                </a:solidFill>
              </a:rPr>
              <a:t>erp</a:t>
            </a:r>
            <a:endParaRPr lang="en-US" sz="1000" dirty="0"/>
          </a:p>
        </p:txBody>
      </p:sp>
      <p:sp>
        <p:nvSpPr>
          <p:cNvPr id="30" name="Shape 28"/>
          <p:cNvSpPr/>
          <p:nvPr/>
        </p:nvSpPr>
        <p:spPr>
          <a:xfrm>
            <a:off x="4526280" y="4434840"/>
            <a:ext cx="3383280" cy="365760"/>
          </a:xfrm>
          <a:prstGeom prst="roundRect">
            <a:avLst>
              <a:gd name="adj" fmla="val 12500"/>
            </a:avLst>
          </a:prstGeom>
          <a:solidFill>
            <a:srgbClr val="F1F5F9"/>
          </a:solidFill>
          <a:ln w="6350">
            <a:solidFill>
              <a:srgbClr val="E2E8F0"/>
            </a:solidFill>
            <a:prstDash val="solid"/>
          </a:ln>
        </p:spPr>
      </p:sp>
      <p:sp>
        <p:nvSpPr>
          <p:cNvPr id="31" name="Text 29"/>
          <p:cNvSpPr/>
          <p:nvPr/>
        </p:nvSpPr>
        <p:spPr>
          <a:xfrm>
            <a:off x="4617720" y="4434840"/>
            <a:ext cx="3200400" cy="365760"/>
          </a:xfrm>
          <a:prstGeom prst="rect">
            <a:avLst/>
          </a:prstGeom>
          <a:noFill/>
          <a:ln/>
        </p:spPr>
        <p:txBody>
          <a:bodyPr wrap="square" rtlCol="0" anchor="ctr"/>
          <a:lstStyle/>
          <a:p>
            <a:pPr indent="0" marL="0">
              <a:buNone/>
            </a:pPr>
            <a:r>
              <a:rPr lang="en-US" sz="1000" dirty="0">
                <a:solidFill>
                  <a:srgbClr val="0F172A"/>
                </a:solidFill>
              </a:rPr>
              <a:t>iam</a:t>
            </a:r>
            <a:endParaRPr lang="en-US" sz="1000" dirty="0"/>
          </a:p>
        </p:txBody>
      </p:sp>
      <p:sp>
        <p:nvSpPr>
          <p:cNvPr id="32" name="Shape 30"/>
          <p:cNvSpPr/>
          <p:nvPr/>
        </p:nvSpPr>
        <p:spPr>
          <a:xfrm>
            <a:off x="4526280" y="4892040"/>
            <a:ext cx="3383280" cy="365760"/>
          </a:xfrm>
          <a:prstGeom prst="roundRect">
            <a:avLst>
              <a:gd name="adj" fmla="val 12500"/>
            </a:avLst>
          </a:prstGeom>
          <a:solidFill>
            <a:srgbClr val="F1F5F9"/>
          </a:solidFill>
          <a:ln w="6350">
            <a:solidFill>
              <a:srgbClr val="E2E8F0"/>
            </a:solidFill>
            <a:prstDash val="solid"/>
          </a:ln>
        </p:spPr>
      </p:sp>
      <p:sp>
        <p:nvSpPr>
          <p:cNvPr id="33" name="Text 31"/>
          <p:cNvSpPr/>
          <p:nvPr/>
        </p:nvSpPr>
        <p:spPr>
          <a:xfrm>
            <a:off x="4617720" y="4892040"/>
            <a:ext cx="3200400" cy="365760"/>
          </a:xfrm>
          <a:prstGeom prst="rect">
            <a:avLst/>
          </a:prstGeom>
          <a:noFill/>
          <a:ln/>
        </p:spPr>
        <p:txBody>
          <a:bodyPr wrap="square" rtlCol="0" anchor="ctr"/>
          <a:lstStyle/>
          <a:p>
            <a:pPr indent="0" marL="0">
              <a:buNone/>
            </a:pPr>
            <a:r>
              <a:rPr lang="en-US" sz="1000" dirty="0">
                <a:solidFill>
                  <a:srgbClr val="0F172A"/>
                </a:solidFill>
              </a:rPr>
              <a:t>soc</a:t>
            </a:r>
            <a:endParaRPr lang="en-US" sz="1000" dirty="0"/>
          </a:p>
        </p:txBody>
      </p:sp>
      <p:sp>
        <p:nvSpPr>
          <p:cNvPr id="34" name="Shape 32"/>
          <p:cNvSpPr/>
          <p:nvPr/>
        </p:nvSpPr>
        <p:spPr>
          <a:xfrm>
            <a:off x="4526280" y="5349240"/>
            <a:ext cx="3383280" cy="365760"/>
          </a:xfrm>
          <a:prstGeom prst="roundRect">
            <a:avLst>
              <a:gd name="adj" fmla="val 12500"/>
            </a:avLst>
          </a:prstGeom>
          <a:solidFill>
            <a:srgbClr val="F1F5F9"/>
          </a:solidFill>
          <a:ln w="6350">
            <a:solidFill>
              <a:srgbClr val="E2E8F0"/>
            </a:solidFill>
            <a:prstDash val="solid"/>
          </a:ln>
        </p:spPr>
      </p:sp>
      <p:sp>
        <p:nvSpPr>
          <p:cNvPr id="35" name="Text 33"/>
          <p:cNvSpPr/>
          <p:nvPr/>
        </p:nvSpPr>
        <p:spPr>
          <a:xfrm>
            <a:off x="4617720" y="5349240"/>
            <a:ext cx="3200400" cy="365760"/>
          </a:xfrm>
          <a:prstGeom prst="rect">
            <a:avLst/>
          </a:prstGeom>
          <a:noFill/>
          <a:ln/>
        </p:spPr>
        <p:txBody>
          <a:bodyPr wrap="square" rtlCol="0" anchor="ctr"/>
          <a:lstStyle/>
          <a:p>
            <a:pPr indent="0" marL="0">
              <a:buNone/>
            </a:pPr>
            <a:r>
              <a:rPr lang="en-US" sz="1000" dirty="0">
                <a:solidFill>
                  <a:srgbClr val="0F172A"/>
                </a:solidFill>
              </a:rPr>
              <a:t>cloud-azure</a:t>
            </a:r>
            <a:endParaRPr lang="en-US" sz="1000" dirty="0"/>
          </a:p>
        </p:txBody>
      </p:sp>
      <p:sp>
        <p:nvSpPr>
          <p:cNvPr id="36" name="Shape 34"/>
          <p:cNvSpPr/>
          <p:nvPr/>
        </p:nvSpPr>
        <p:spPr>
          <a:xfrm>
            <a:off x="8229600" y="1554480"/>
            <a:ext cx="3657600" cy="4846320"/>
          </a:xfrm>
          <a:prstGeom prst="rect">
            <a:avLst/>
          </a:prstGeom>
          <a:solidFill>
            <a:srgbClr val="FFFFFF"/>
          </a:solidFill>
          <a:ln w="9525">
            <a:solidFill>
              <a:srgbClr val="E2E8F0"/>
            </a:solidFill>
            <a:prstDash val="solid"/>
          </a:ln>
        </p:spPr>
      </p:sp>
      <p:sp>
        <p:nvSpPr>
          <p:cNvPr id="37" name="Shape 35"/>
          <p:cNvSpPr/>
          <p:nvPr/>
        </p:nvSpPr>
        <p:spPr>
          <a:xfrm>
            <a:off x="8229600" y="1554480"/>
            <a:ext cx="3657600" cy="457200"/>
          </a:xfrm>
          <a:prstGeom prst="rect">
            <a:avLst/>
          </a:prstGeom>
          <a:solidFill>
            <a:srgbClr val="6366F1"/>
          </a:solidFill>
          <a:ln w="12700">
            <a:solidFill>
              <a:srgbClr val="6366F1"/>
            </a:solidFill>
            <a:prstDash val="solid"/>
          </a:ln>
        </p:spPr>
      </p:sp>
      <p:sp>
        <p:nvSpPr>
          <p:cNvPr id="38" name="Text 36"/>
          <p:cNvSpPr/>
          <p:nvPr/>
        </p:nvSpPr>
        <p:spPr>
          <a:xfrm>
            <a:off x="8412480" y="1600200"/>
            <a:ext cx="3291840" cy="365760"/>
          </a:xfrm>
          <a:prstGeom prst="rect">
            <a:avLst/>
          </a:prstGeom>
          <a:noFill/>
          <a:ln/>
        </p:spPr>
        <p:txBody>
          <a:bodyPr wrap="square" rtlCol="0" anchor="ctr"/>
          <a:lstStyle/>
          <a:p>
            <a:pPr indent="0" marL="0">
              <a:buNone/>
            </a:pPr>
            <a:r>
              <a:rPr lang="en-US" sz="1400" b="1" dirty="0">
                <a:solidFill>
                  <a:srgbClr val="FFFFFF"/>
                </a:solidFill>
              </a:rPr>
              <a:t>Réglementaire</a:t>
            </a:r>
            <a:endParaRPr lang="en-US" sz="1400" dirty="0"/>
          </a:p>
        </p:txBody>
      </p:sp>
      <p:sp>
        <p:nvSpPr>
          <p:cNvPr id="39" name="Shape 37"/>
          <p:cNvSpPr/>
          <p:nvPr/>
        </p:nvSpPr>
        <p:spPr>
          <a:xfrm>
            <a:off x="8366760" y="2148840"/>
            <a:ext cx="3383280" cy="365760"/>
          </a:xfrm>
          <a:prstGeom prst="roundRect">
            <a:avLst>
              <a:gd name="adj" fmla="val 12500"/>
            </a:avLst>
          </a:prstGeom>
          <a:solidFill>
            <a:srgbClr val="F1F5F9"/>
          </a:solidFill>
          <a:ln w="6350">
            <a:solidFill>
              <a:srgbClr val="E2E8F0"/>
            </a:solidFill>
            <a:prstDash val="solid"/>
          </a:ln>
        </p:spPr>
      </p:sp>
      <p:sp>
        <p:nvSpPr>
          <p:cNvPr id="40" name="Text 38"/>
          <p:cNvSpPr/>
          <p:nvPr/>
        </p:nvSpPr>
        <p:spPr>
          <a:xfrm>
            <a:off x="8458200" y="2148840"/>
            <a:ext cx="3200400" cy="365760"/>
          </a:xfrm>
          <a:prstGeom prst="rect">
            <a:avLst/>
          </a:prstGeom>
          <a:noFill/>
          <a:ln/>
        </p:spPr>
        <p:txBody>
          <a:bodyPr wrap="square" rtlCol="0" anchor="ctr"/>
          <a:lstStyle/>
          <a:p>
            <a:pPr indent="0" marL="0">
              <a:buNone/>
            </a:pPr>
            <a:r>
              <a:rPr lang="en-US" sz="1000" dirty="0">
                <a:solidFill>
                  <a:srgbClr val="0F172A"/>
                </a:solidFill>
              </a:rPr>
              <a:t>nis2-importante</a:t>
            </a:r>
            <a:endParaRPr lang="en-US" sz="1000" dirty="0"/>
          </a:p>
        </p:txBody>
      </p:sp>
      <p:sp>
        <p:nvSpPr>
          <p:cNvPr id="41" name="Shape 39"/>
          <p:cNvSpPr/>
          <p:nvPr/>
        </p:nvSpPr>
        <p:spPr>
          <a:xfrm>
            <a:off x="8366760" y="2606040"/>
            <a:ext cx="3383280" cy="365760"/>
          </a:xfrm>
          <a:prstGeom prst="roundRect">
            <a:avLst>
              <a:gd name="adj" fmla="val 12500"/>
            </a:avLst>
          </a:prstGeom>
          <a:solidFill>
            <a:srgbClr val="F1F5F9"/>
          </a:solidFill>
          <a:ln w="6350">
            <a:solidFill>
              <a:srgbClr val="E2E8F0"/>
            </a:solidFill>
            <a:prstDash val="solid"/>
          </a:ln>
        </p:spPr>
      </p:sp>
      <p:sp>
        <p:nvSpPr>
          <p:cNvPr id="42" name="Text 40"/>
          <p:cNvSpPr/>
          <p:nvPr/>
        </p:nvSpPr>
        <p:spPr>
          <a:xfrm>
            <a:off x="8458200" y="2606040"/>
            <a:ext cx="3200400" cy="365760"/>
          </a:xfrm>
          <a:prstGeom prst="rect">
            <a:avLst/>
          </a:prstGeom>
          <a:noFill/>
          <a:ln/>
        </p:spPr>
        <p:txBody>
          <a:bodyPr wrap="square" rtlCol="0" anchor="ctr"/>
          <a:lstStyle/>
          <a:p>
            <a:pPr indent="0" marL="0">
              <a:buNone/>
            </a:pPr>
            <a:r>
              <a:rPr lang="en-US" sz="1000" dirty="0">
                <a:solidFill>
                  <a:srgbClr val="0F172A"/>
                </a:solidFill>
              </a:rPr>
              <a:t>rgpd-strict</a:t>
            </a:r>
            <a:endParaRPr lang="en-US" sz="1000" dirty="0"/>
          </a:p>
        </p:txBody>
      </p:sp>
      <p:sp>
        <p:nvSpPr>
          <p:cNvPr id="43" name="Shape 41"/>
          <p:cNvSpPr/>
          <p:nvPr/>
        </p:nvSpPr>
        <p:spPr>
          <a:xfrm>
            <a:off x="8366760" y="3063240"/>
            <a:ext cx="3383280" cy="365760"/>
          </a:xfrm>
          <a:prstGeom prst="roundRect">
            <a:avLst>
              <a:gd name="adj" fmla="val 12500"/>
            </a:avLst>
          </a:prstGeom>
          <a:solidFill>
            <a:srgbClr val="F1F5F9"/>
          </a:solidFill>
          <a:ln w="6350">
            <a:solidFill>
              <a:srgbClr val="E2E8F0"/>
            </a:solidFill>
            <a:prstDash val="solid"/>
          </a:ln>
        </p:spPr>
      </p:sp>
      <p:sp>
        <p:nvSpPr>
          <p:cNvPr id="44" name="Text 42"/>
          <p:cNvSpPr/>
          <p:nvPr/>
        </p:nvSpPr>
        <p:spPr>
          <a:xfrm>
            <a:off x="8458200" y="3063240"/>
            <a:ext cx="3200400" cy="365760"/>
          </a:xfrm>
          <a:prstGeom prst="rect">
            <a:avLst/>
          </a:prstGeom>
          <a:noFill/>
          <a:ln/>
        </p:spPr>
        <p:txBody>
          <a:bodyPr wrap="square" rtlCol="0" anchor="ctr"/>
          <a:lstStyle/>
          <a:p>
            <a:pPr indent="0" marL="0">
              <a:buNone/>
            </a:pPr>
            <a:r>
              <a:rPr lang="en-US" sz="1000" dirty="0">
                <a:solidFill>
                  <a:srgbClr val="0F172A"/>
                </a:solidFill>
              </a:rPr>
              <a:t>iso27001-exige-clients</a:t>
            </a:r>
            <a:endParaRPr lang="en-US" sz="1000" dirty="0"/>
          </a:p>
        </p:txBody>
      </p:sp>
      <p:sp>
        <p:nvSpPr>
          <p:cNvPr id="45" name="Shape 43"/>
          <p:cNvSpPr/>
          <p:nvPr/>
        </p:nvSpPr>
        <p:spPr>
          <a:xfrm>
            <a:off x="8366760" y="3520440"/>
            <a:ext cx="3383280" cy="365760"/>
          </a:xfrm>
          <a:prstGeom prst="roundRect">
            <a:avLst>
              <a:gd name="adj" fmla="val 12500"/>
            </a:avLst>
          </a:prstGeom>
          <a:solidFill>
            <a:srgbClr val="F1F5F9"/>
          </a:solidFill>
          <a:ln w="6350">
            <a:solidFill>
              <a:srgbClr val="E2E8F0"/>
            </a:solidFill>
            <a:prstDash val="solid"/>
          </a:ln>
        </p:spPr>
      </p:sp>
      <p:sp>
        <p:nvSpPr>
          <p:cNvPr id="46" name="Text 44"/>
          <p:cNvSpPr/>
          <p:nvPr/>
        </p:nvSpPr>
        <p:spPr>
          <a:xfrm>
            <a:off x="8458200" y="3520440"/>
            <a:ext cx="3200400" cy="365760"/>
          </a:xfrm>
          <a:prstGeom prst="rect">
            <a:avLst/>
          </a:prstGeom>
          <a:noFill/>
          <a:ln/>
        </p:spPr>
        <p:txBody>
          <a:bodyPr wrap="square" rtlCol="0" anchor="ctr"/>
          <a:lstStyle/>
          <a:p>
            <a:pPr indent="0" marL="0">
              <a:buNone/>
            </a:pPr>
            <a:r>
              <a:rPr lang="en-US" sz="1000" dirty="0">
                <a:solidFill>
                  <a:srgbClr val="0F172A"/>
                </a:solidFill>
              </a:rPr>
              <a:t>dora-partiel</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365760"/>
            <a:ext cx="10972800" cy="548640"/>
          </a:xfrm>
          <a:prstGeom prst="rect">
            <a:avLst/>
          </a:prstGeom>
          <a:noFill/>
          <a:ln/>
        </p:spPr>
        <p:txBody>
          <a:bodyPr wrap="square" rtlCol="0" anchor="ctr"/>
          <a:lstStyle/>
          <a:p>
            <a:pPr indent="0" marL="0">
              <a:buNone/>
            </a:pPr>
            <a:r>
              <a:rPr lang="en-US" sz="2800" b="1" dirty="0">
                <a:solidFill>
                  <a:srgbClr val="6366F1"/>
                </a:solidFill>
                <a:latin typeface="Calibri" pitchFamily="34" charset="0"/>
                <a:ea typeface="Calibri" pitchFamily="34" charset="-122"/>
                <a:cs typeface="Calibri" pitchFamily="34" charset="-120"/>
              </a:rPr>
              <a:t>Couverture des diagnostics</a:t>
            </a:r>
            <a:endParaRPr lang="en-US" sz="2800" dirty="0"/>
          </a:p>
        </p:txBody>
      </p:sp>
      <p:sp>
        <p:nvSpPr>
          <p:cNvPr id="3" name="Text 1"/>
          <p:cNvSpPr/>
          <p:nvPr/>
        </p:nvSpPr>
        <p:spPr>
          <a:xfrm>
            <a:off x="548640" y="914400"/>
            <a:ext cx="10972800" cy="365760"/>
          </a:xfrm>
          <a:prstGeom prst="rect">
            <a:avLst/>
          </a:prstGeom>
          <a:noFill/>
          <a:ln/>
        </p:spPr>
        <p:txBody>
          <a:bodyPr wrap="square" rtlCol="0" anchor="ctr"/>
          <a:lstStyle/>
          <a:p>
            <a:pPr indent="0" marL="0">
              <a:buNone/>
            </a:pPr>
            <a:r>
              <a:rPr lang="en-US" sz="1200" i="1" dirty="0">
                <a:solidFill>
                  <a:srgbClr val="64748B"/>
                </a:solidFill>
              </a:rPr>
              <a:t>Diagnostics saisis — un diagnostic est couvert à partir de 5 réponses</a:t>
            </a:r>
            <a:endParaRPr lang="en-US" sz="1200" dirty="0"/>
          </a:p>
        </p:txBody>
      </p:sp>
      <p:sp>
        <p:nvSpPr>
          <p:cNvPr id="4" name="Shape 2"/>
          <p:cNvSpPr/>
          <p:nvPr/>
        </p:nvSpPr>
        <p:spPr>
          <a:xfrm>
            <a:off x="548640" y="1554480"/>
            <a:ext cx="1734312" cy="4114800"/>
          </a:xfrm>
          <a:prstGeom prst="rect">
            <a:avLst/>
          </a:prstGeom>
          <a:solidFill>
            <a:srgbClr val="FFFFFF"/>
          </a:solidFill>
          <a:ln w="9525">
            <a:solidFill>
              <a:srgbClr val="E2E8F0"/>
            </a:solidFill>
            <a:prstDash val="solid"/>
          </a:ln>
        </p:spPr>
      </p:sp>
      <p:sp>
        <p:nvSpPr>
          <p:cNvPr id="5" name="Shape 3"/>
          <p:cNvSpPr/>
          <p:nvPr/>
        </p:nvSpPr>
        <p:spPr>
          <a:xfrm>
            <a:off x="548640" y="1554480"/>
            <a:ext cx="1734312" cy="109728"/>
          </a:xfrm>
          <a:prstGeom prst="rect">
            <a:avLst/>
          </a:prstGeom>
          <a:solidFill>
            <a:srgbClr val="3FD4E0"/>
          </a:solidFill>
          <a:ln w="12700">
            <a:solidFill>
              <a:srgbClr val="3FD4E0"/>
            </a:solidFill>
            <a:prstDash val="solid"/>
          </a:ln>
        </p:spPr>
      </p:sp>
      <p:sp>
        <p:nvSpPr>
          <p:cNvPr id="6" name="Text 4"/>
          <p:cNvSpPr/>
          <p:nvPr/>
        </p:nvSpPr>
        <p:spPr>
          <a:xfrm>
            <a:off x="685800" y="1783080"/>
            <a:ext cx="1459992" cy="640080"/>
          </a:xfrm>
          <a:prstGeom prst="rect">
            <a:avLst/>
          </a:prstGeom>
          <a:noFill/>
          <a:ln/>
        </p:spPr>
        <p:txBody>
          <a:bodyPr wrap="square" rtlCol="0" anchor="t"/>
          <a:lstStyle/>
          <a:p>
            <a:pPr indent="0" marL="0">
              <a:buNone/>
            </a:pPr>
            <a:r>
              <a:rPr lang="en-US" sz="1300" b="1" dirty="0">
                <a:solidFill>
                  <a:srgbClr val="0F172A"/>
                </a:solidFill>
              </a:rPr>
              <a:t>Diag IT N2</a:t>
            </a:r>
            <a:endParaRPr lang="en-US" sz="1300" dirty="0"/>
          </a:p>
        </p:txBody>
      </p:sp>
      <p:sp>
        <p:nvSpPr>
          <p:cNvPr id="7" name="Text 5"/>
          <p:cNvSpPr/>
          <p:nvPr/>
        </p:nvSpPr>
        <p:spPr>
          <a:xfrm>
            <a:off x="685800" y="2423160"/>
            <a:ext cx="1459992" cy="274320"/>
          </a:xfrm>
          <a:prstGeom prst="rect">
            <a:avLst/>
          </a:prstGeom>
          <a:noFill/>
          <a:ln/>
        </p:spPr>
        <p:txBody>
          <a:bodyPr wrap="square" rtlCol="0" anchor="ctr"/>
          <a:lstStyle/>
          <a:p>
            <a:pPr indent="0" marL="0">
              <a:buNone/>
            </a:pPr>
            <a:r>
              <a:rPr lang="en-US" sz="1100" b="1" dirty="0">
                <a:solidFill>
                  <a:srgbClr val="3FD4E0"/>
                </a:solidFill>
              </a:rPr>
              <a:t>Couvert</a:t>
            </a:r>
            <a:endParaRPr lang="en-US" sz="1100" dirty="0"/>
          </a:p>
        </p:txBody>
      </p:sp>
      <p:sp>
        <p:nvSpPr>
          <p:cNvPr id="8" name="Text 6"/>
          <p:cNvSpPr/>
          <p:nvPr/>
        </p:nvSpPr>
        <p:spPr>
          <a:xfrm>
            <a:off x="685800" y="2834640"/>
            <a:ext cx="1459992" cy="640080"/>
          </a:xfrm>
          <a:prstGeom prst="rect">
            <a:avLst/>
          </a:prstGeom>
          <a:noFill/>
          <a:ln/>
        </p:spPr>
        <p:txBody>
          <a:bodyPr wrap="square" rtlCol="0" anchor="ctr"/>
          <a:lstStyle/>
          <a:p>
            <a:pPr indent="0" marL="0">
              <a:buNone/>
            </a:pPr>
            <a:r>
              <a:rPr lang="en-US" sz="3200" b="1" dirty="0">
                <a:solidFill>
                  <a:srgbClr val="6366F1"/>
                </a:solidFill>
              </a:rPr>
              <a:t>72</a:t>
            </a:r>
            <a:pPr indent="0" marL="0">
              <a:buNone/>
            </a:pPr>
            <a:r>
              <a:rPr lang="en-US" sz="1200" dirty="0">
                <a:solidFill>
                  <a:srgbClr val="64748B"/>
                </a:solidFill>
              </a:rPr>
              <a:t> /100</a:t>
            </a:r>
            <a:endParaRPr lang="en-US" sz="3200" dirty="0"/>
          </a:p>
        </p:txBody>
      </p:sp>
      <p:sp>
        <p:nvSpPr>
          <p:cNvPr id="9" name="Text 7"/>
          <p:cNvSpPr/>
          <p:nvPr/>
        </p:nvSpPr>
        <p:spPr>
          <a:xfrm>
            <a:off x="685800" y="3749040"/>
            <a:ext cx="1459992" cy="1737360"/>
          </a:xfrm>
          <a:prstGeom prst="rect">
            <a:avLst/>
          </a:prstGeom>
          <a:noFill/>
          <a:ln/>
        </p:spPr>
        <p:txBody>
          <a:bodyPr wrap="square" rtlCol="0" anchor="t"/>
          <a:lstStyle/>
          <a:p>
            <a:pPr indent="0" marL="0">
              <a:buNone/>
            </a:pPr>
            <a:r>
              <a:rPr lang="en-US" sz="1000" dirty="0">
                <a:solidFill>
                  <a:srgbClr val="64748B"/>
                </a:solidFill>
              </a:rPr>
              <a:t>75 réponses</a:t>
            </a:r>
            <a:endParaRPr lang="en-US" sz="1000" dirty="0"/>
          </a:p>
          <a:p>
            <a:pPr indent="0" marL="0">
              <a:buNone/>
            </a:pPr>
            <a:r>
              <a:rPr lang="en-US" sz="1000" dirty="0">
                <a:solidFill>
                  <a:srgbClr val="64748B"/>
                </a:solidFill>
              </a:rPr>
              <a:t>22 partiel · 10 non</a:t>
            </a:r>
            <a:endParaRPr lang="en-US" sz="1000" dirty="0"/>
          </a:p>
          <a:p>
            <a:pPr indent="0" marL="0">
              <a:buNone/>
            </a:pPr>
            <a:r>
              <a:rPr lang="en-US" sz="1000" dirty="0">
                <a:solidFill>
                  <a:srgbClr val="64748B"/>
                </a:solidFill>
              </a:rPr>
              <a:t>0 commentaires</a:t>
            </a:r>
            <a:endParaRPr lang="en-US" sz="1000" dirty="0"/>
          </a:p>
        </p:txBody>
      </p:sp>
      <p:sp>
        <p:nvSpPr>
          <p:cNvPr id="10" name="Shape 8"/>
          <p:cNvSpPr/>
          <p:nvPr/>
        </p:nvSpPr>
        <p:spPr>
          <a:xfrm>
            <a:off x="2420112" y="1554480"/>
            <a:ext cx="1734312" cy="4114800"/>
          </a:xfrm>
          <a:prstGeom prst="rect">
            <a:avLst/>
          </a:prstGeom>
          <a:solidFill>
            <a:srgbClr val="FFFFFF"/>
          </a:solidFill>
          <a:ln w="9525">
            <a:solidFill>
              <a:srgbClr val="E2E8F0"/>
            </a:solidFill>
            <a:prstDash val="solid"/>
          </a:ln>
        </p:spPr>
      </p:sp>
      <p:sp>
        <p:nvSpPr>
          <p:cNvPr id="11" name="Shape 9"/>
          <p:cNvSpPr/>
          <p:nvPr/>
        </p:nvSpPr>
        <p:spPr>
          <a:xfrm>
            <a:off x="2420112" y="1554480"/>
            <a:ext cx="1734312" cy="109728"/>
          </a:xfrm>
          <a:prstGeom prst="rect">
            <a:avLst/>
          </a:prstGeom>
          <a:solidFill>
            <a:srgbClr val="3FD4E0"/>
          </a:solidFill>
          <a:ln w="12700">
            <a:solidFill>
              <a:srgbClr val="3FD4E0"/>
            </a:solidFill>
            <a:prstDash val="solid"/>
          </a:ln>
        </p:spPr>
      </p:sp>
      <p:sp>
        <p:nvSpPr>
          <p:cNvPr id="12" name="Text 10"/>
          <p:cNvSpPr/>
          <p:nvPr/>
        </p:nvSpPr>
        <p:spPr>
          <a:xfrm>
            <a:off x="2557272" y="1783080"/>
            <a:ext cx="1459992" cy="640080"/>
          </a:xfrm>
          <a:prstGeom prst="rect">
            <a:avLst/>
          </a:prstGeom>
          <a:noFill/>
          <a:ln/>
        </p:spPr>
        <p:txBody>
          <a:bodyPr wrap="square" rtlCol="0" anchor="t"/>
          <a:lstStyle/>
          <a:p>
            <a:pPr indent="0" marL="0">
              <a:buNone/>
            </a:pPr>
            <a:r>
              <a:rPr lang="en-US" sz="1300" b="1" dirty="0">
                <a:solidFill>
                  <a:srgbClr val="0F172A"/>
                </a:solidFill>
              </a:rPr>
              <a:t>Modern Workplace</a:t>
            </a:r>
            <a:endParaRPr lang="en-US" sz="1300" dirty="0"/>
          </a:p>
        </p:txBody>
      </p:sp>
      <p:sp>
        <p:nvSpPr>
          <p:cNvPr id="13" name="Text 11"/>
          <p:cNvSpPr/>
          <p:nvPr/>
        </p:nvSpPr>
        <p:spPr>
          <a:xfrm>
            <a:off x="2557272" y="2423160"/>
            <a:ext cx="1459992" cy="274320"/>
          </a:xfrm>
          <a:prstGeom prst="rect">
            <a:avLst/>
          </a:prstGeom>
          <a:noFill/>
          <a:ln/>
        </p:spPr>
        <p:txBody>
          <a:bodyPr wrap="square" rtlCol="0" anchor="ctr"/>
          <a:lstStyle/>
          <a:p>
            <a:pPr indent="0" marL="0">
              <a:buNone/>
            </a:pPr>
            <a:r>
              <a:rPr lang="en-US" sz="1100" b="1" dirty="0">
                <a:solidFill>
                  <a:srgbClr val="3FD4E0"/>
                </a:solidFill>
              </a:rPr>
              <a:t>Couvert</a:t>
            </a:r>
            <a:endParaRPr lang="en-US" sz="1100" dirty="0"/>
          </a:p>
        </p:txBody>
      </p:sp>
      <p:sp>
        <p:nvSpPr>
          <p:cNvPr id="14" name="Text 12"/>
          <p:cNvSpPr/>
          <p:nvPr/>
        </p:nvSpPr>
        <p:spPr>
          <a:xfrm>
            <a:off x="2557272" y="2834640"/>
            <a:ext cx="1459992" cy="640080"/>
          </a:xfrm>
          <a:prstGeom prst="rect">
            <a:avLst/>
          </a:prstGeom>
          <a:noFill/>
          <a:ln/>
        </p:spPr>
        <p:txBody>
          <a:bodyPr wrap="square" rtlCol="0" anchor="ctr"/>
          <a:lstStyle/>
          <a:p>
            <a:pPr indent="0" marL="0">
              <a:buNone/>
            </a:pPr>
            <a:r>
              <a:rPr lang="en-US" sz="3200" b="1" dirty="0">
                <a:solidFill>
                  <a:srgbClr val="6366F1"/>
                </a:solidFill>
              </a:rPr>
              <a:t>88</a:t>
            </a:r>
            <a:pPr indent="0" marL="0">
              <a:buNone/>
            </a:pPr>
            <a:r>
              <a:rPr lang="en-US" sz="1200" dirty="0">
                <a:solidFill>
                  <a:srgbClr val="64748B"/>
                </a:solidFill>
              </a:rPr>
              <a:t> /100</a:t>
            </a:r>
            <a:endParaRPr lang="en-US" sz="3200" dirty="0"/>
          </a:p>
        </p:txBody>
      </p:sp>
      <p:sp>
        <p:nvSpPr>
          <p:cNvPr id="15" name="Text 13"/>
          <p:cNvSpPr/>
          <p:nvPr/>
        </p:nvSpPr>
        <p:spPr>
          <a:xfrm>
            <a:off x="2557272" y="3749040"/>
            <a:ext cx="1459992" cy="1737360"/>
          </a:xfrm>
          <a:prstGeom prst="rect">
            <a:avLst/>
          </a:prstGeom>
          <a:noFill/>
          <a:ln/>
        </p:spPr>
        <p:txBody>
          <a:bodyPr wrap="square" rtlCol="0" anchor="t"/>
          <a:lstStyle/>
          <a:p>
            <a:pPr indent="0" marL="0">
              <a:buNone/>
            </a:pPr>
            <a:r>
              <a:rPr lang="en-US" sz="1000" dirty="0">
                <a:solidFill>
                  <a:srgbClr val="64748B"/>
                </a:solidFill>
              </a:rPr>
              <a:t>28 réponses</a:t>
            </a:r>
            <a:endParaRPr lang="en-US" sz="1000" dirty="0"/>
          </a:p>
          <a:p>
            <a:pPr indent="0" marL="0">
              <a:buNone/>
            </a:pPr>
            <a:r>
              <a:rPr lang="en-US" sz="1000" dirty="0">
                <a:solidFill>
                  <a:srgbClr val="64748B"/>
                </a:solidFill>
              </a:rPr>
              <a:t>7 partiel · 0 non</a:t>
            </a:r>
            <a:endParaRPr lang="en-US" sz="1000" dirty="0"/>
          </a:p>
          <a:p>
            <a:pPr indent="0" marL="0">
              <a:buNone/>
            </a:pPr>
            <a:r>
              <a:rPr lang="en-US" sz="1000" dirty="0">
                <a:solidFill>
                  <a:srgbClr val="64748B"/>
                </a:solidFill>
              </a:rPr>
              <a:t>0 commentaires</a:t>
            </a:r>
            <a:endParaRPr lang="en-US" sz="1000" dirty="0"/>
          </a:p>
        </p:txBody>
      </p:sp>
      <p:sp>
        <p:nvSpPr>
          <p:cNvPr id="16" name="Shape 14"/>
          <p:cNvSpPr/>
          <p:nvPr/>
        </p:nvSpPr>
        <p:spPr>
          <a:xfrm>
            <a:off x="4291584" y="1554480"/>
            <a:ext cx="1734312" cy="4114800"/>
          </a:xfrm>
          <a:prstGeom prst="rect">
            <a:avLst/>
          </a:prstGeom>
          <a:solidFill>
            <a:srgbClr val="FFFFFF"/>
          </a:solidFill>
          <a:ln w="9525">
            <a:solidFill>
              <a:srgbClr val="E2E8F0"/>
            </a:solidFill>
            <a:prstDash val="solid"/>
          </a:ln>
        </p:spPr>
      </p:sp>
      <p:sp>
        <p:nvSpPr>
          <p:cNvPr id="17" name="Shape 15"/>
          <p:cNvSpPr/>
          <p:nvPr/>
        </p:nvSpPr>
        <p:spPr>
          <a:xfrm>
            <a:off x="4291584" y="1554480"/>
            <a:ext cx="1734312" cy="109728"/>
          </a:xfrm>
          <a:prstGeom prst="rect">
            <a:avLst/>
          </a:prstGeom>
          <a:solidFill>
            <a:srgbClr val="3FD4E0"/>
          </a:solidFill>
          <a:ln w="12700">
            <a:solidFill>
              <a:srgbClr val="3FD4E0"/>
            </a:solidFill>
            <a:prstDash val="solid"/>
          </a:ln>
        </p:spPr>
      </p:sp>
      <p:sp>
        <p:nvSpPr>
          <p:cNvPr id="18" name="Text 16"/>
          <p:cNvSpPr/>
          <p:nvPr/>
        </p:nvSpPr>
        <p:spPr>
          <a:xfrm>
            <a:off x="4428744" y="1783080"/>
            <a:ext cx="1459992" cy="640080"/>
          </a:xfrm>
          <a:prstGeom prst="rect">
            <a:avLst/>
          </a:prstGeom>
          <a:noFill/>
          <a:ln/>
        </p:spPr>
        <p:txBody>
          <a:bodyPr wrap="square" rtlCol="0" anchor="t"/>
          <a:lstStyle/>
          <a:p>
            <a:pPr indent="0" marL="0">
              <a:buNone/>
            </a:pPr>
            <a:r>
              <a:rPr lang="en-US" sz="1300" b="1" dirty="0">
                <a:solidFill>
                  <a:srgbClr val="0F172A"/>
                </a:solidFill>
              </a:rPr>
              <a:t>Diag IT N1</a:t>
            </a:r>
            <a:endParaRPr lang="en-US" sz="1300" dirty="0"/>
          </a:p>
        </p:txBody>
      </p:sp>
      <p:sp>
        <p:nvSpPr>
          <p:cNvPr id="19" name="Text 17"/>
          <p:cNvSpPr/>
          <p:nvPr/>
        </p:nvSpPr>
        <p:spPr>
          <a:xfrm>
            <a:off x="4428744" y="2423160"/>
            <a:ext cx="1459992" cy="274320"/>
          </a:xfrm>
          <a:prstGeom prst="rect">
            <a:avLst/>
          </a:prstGeom>
          <a:noFill/>
          <a:ln/>
        </p:spPr>
        <p:txBody>
          <a:bodyPr wrap="square" rtlCol="0" anchor="ctr"/>
          <a:lstStyle/>
          <a:p>
            <a:pPr indent="0" marL="0">
              <a:buNone/>
            </a:pPr>
            <a:r>
              <a:rPr lang="en-US" sz="1100" b="1" dirty="0">
                <a:solidFill>
                  <a:srgbClr val="3FD4E0"/>
                </a:solidFill>
              </a:rPr>
              <a:t>Couvert</a:t>
            </a:r>
            <a:endParaRPr lang="en-US" sz="1100" dirty="0"/>
          </a:p>
        </p:txBody>
      </p:sp>
      <p:sp>
        <p:nvSpPr>
          <p:cNvPr id="20" name="Text 18"/>
          <p:cNvSpPr/>
          <p:nvPr/>
        </p:nvSpPr>
        <p:spPr>
          <a:xfrm>
            <a:off x="4428744" y="2834640"/>
            <a:ext cx="1459992" cy="640080"/>
          </a:xfrm>
          <a:prstGeom prst="rect">
            <a:avLst/>
          </a:prstGeom>
          <a:noFill/>
          <a:ln/>
        </p:spPr>
        <p:txBody>
          <a:bodyPr wrap="square" rtlCol="0" anchor="ctr"/>
          <a:lstStyle/>
          <a:p>
            <a:pPr indent="0" marL="0">
              <a:buNone/>
            </a:pPr>
            <a:r>
              <a:rPr lang="en-US" sz="3200" b="1" dirty="0">
                <a:solidFill>
                  <a:srgbClr val="6366F1"/>
                </a:solidFill>
              </a:rPr>
              <a:t>90</a:t>
            </a:r>
            <a:pPr indent="0" marL="0">
              <a:buNone/>
            </a:pPr>
            <a:r>
              <a:rPr lang="en-US" sz="1200" dirty="0">
                <a:solidFill>
                  <a:srgbClr val="64748B"/>
                </a:solidFill>
              </a:rPr>
              <a:t> /100</a:t>
            </a:r>
            <a:endParaRPr lang="en-US" sz="3200" dirty="0"/>
          </a:p>
        </p:txBody>
      </p:sp>
      <p:sp>
        <p:nvSpPr>
          <p:cNvPr id="21" name="Text 19"/>
          <p:cNvSpPr/>
          <p:nvPr/>
        </p:nvSpPr>
        <p:spPr>
          <a:xfrm>
            <a:off x="4428744" y="3749040"/>
            <a:ext cx="1459992" cy="1737360"/>
          </a:xfrm>
          <a:prstGeom prst="rect">
            <a:avLst/>
          </a:prstGeom>
          <a:noFill/>
          <a:ln/>
        </p:spPr>
        <p:txBody>
          <a:bodyPr wrap="square" rtlCol="0" anchor="t"/>
          <a:lstStyle/>
          <a:p>
            <a:pPr indent="0" marL="0">
              <a:buNone/>
            </a:pPr>
            <a:r>
              <a:rPr lang="en-US" sz="1000" dirty="0">
                <a:solidFill>
                  <a:srgbClr val="64748B"/>
                </a:solidFill>
              </a:rPr>
              <a:t>26 réponses</a:t>
            </a:r>
            <a:endParaRPr lang="en-US" sz="1000" dirty="0"/>
          </a:p>
          <a:p>
            <a:pPr indent="0" marL="0">
              <a:buNone/>
            </a:pPr>
            <a:r>
              <a:rPr lang="en-US" sz="1000" dirty="0">
                <a:solidFill>
                  <a:srgbClr val="64748B"/>
                </a:solidFill>
              </a:rPr>
              <a:t>5 partiel · 0 non</a:t>
            </a:r>
            <a:endParaRPr lang="en-US" sz="1000" dirty="0"/>
          </a:p>
          <a:p>
            <a:pPr indent="0" marL="0">
              <a:buNone/>
            </a:pPr>
            <a:r>
              <a:rPr lang="en-US" sz="1000" dirty="0">
                <a:solidFill>
                  <a:srgbClr val="64748B"/>
                </a:solidFill>
              </a:rPr>
              <a:t>0 commentaires</a:t>
            </a:r>
            <a:endParaRPr lang="en-US" sz="1000" dirty="0"/>
          </a:p>
        </p:txBody>
      </p:sp>
      <p:sp>
        <p:nvSpPr>
          <p:cNvPr id="22" name="Shape 20"/>
          <p:cNvSpPr/>
          <p:nvPr/>
        </p:nvSpPr>
        <p:spPr>
          <a:xfrm>
            <a:off x="6163056" y="1554480"/>
            <a:ext cx="1734312" cy="4114800"/>
          </a:xfrm>
          <a:prstGeom prst="rect">
            <a:avLst/>
          </a:prstGeom>
          <a:solidFill>
            <a:srgbClr val="FFFFFF"/>
          </a:solidFill>
          <a:ln w="9525">
            <a:solidFill>
              <a:srgbClr val="E2E8F0"/>
            </a:solidFill>
            <a:prstDash val="solid"/>
          </a:ln>
        </p:spPr>
      </p:sp>
      <p:sp>
        <p:nvSpPr>
          <p:cNvPr id="23" name="Shape 21"/>
          <p:cNvSpPr/>
          <p:nvPr/>
        </p:nvSpPr>
        <p:spPr>
          <a:xfrm>
            <a:off x="6163056" y="1554480"/>
            <a:ext cx="1734312" cy="109728"/>
          </a:xfrm>
          <a:prstGeom prst="rect">
            <a:avLst/>
          </a:prstGeom>
          <a:solidFill>
            <a:srgbClr val="3FD4E0"/>
          </a:solidFill>
          <a:ln w="12700">
            <a:solidFill>
              <a:srgbClr val="3FD4E0"/>
            </a:solidFill>
            <a:prstDash val="solid"/>
          </a:ln>
        </p:spPr>
      </p:sp>
      <p:sp>
        <p:nvSpPr>
          <p:cNvPr id="24" name="Text 22"/>
          <p:cNvSpPr/>
          <p:nvPr/>
        </p:nvSpPr>
        <p:spPr>
          <a:xfrm>
            <a:off x="6300216" y="1783080"/>
            <a:ext cx="1459992" cy="640080"/>
          </a:xfrm>
          <a:prstGeom prst="rect">
            <a:avLst/>
          </a:prstGeom>
          <a:noFill/>
          <a:ln/>
        </p:spPr>
        <p:txBody>
          <a:bodyPr wrap="square" rtlCol="0" anchor="t"/>
          <a:lstStyle/>
          <a:p>
            <a:pPr indent="0" marL="0">
              <a:buNone/>
            </a:pPr>
            <a:r>
              <a:rPr lang="en-US" sz="1300" b="1" dirty="0">
                <a:solidFill>
                  <a:srgbClr val="0F172A"/>
                </a:solidFill>
              </a:rPr>
              <a:t>Zero Trust</a:t>
            </a:r>
            <a:endParaRPr lang="en-US" sz="1300" dirty="0"/>
          </a:p>
        </p:txBody>
      </p:sp>
      <p:sp>
        <p:nvSpPr>
          <p:cNvPr id="25" name="Text 23"/>
          <p:cNvSpPr/>
          <p:nvPr/>
        </p:nvSpPr>
        <p:spPr>
          <a:xfrm>
            <a:off x="6300216" y="2423160"/>
            <a:ext cx="1459992" cy="274320"/>
          </a:xfrm>
          <a:prstGeom prst="rect">
            <a:avLst/>
          </a:prstGeom>
          <a:noFill/>
          <a:ln/>
        </p:spPr>
        <p:txBody>
          <a:bodyPr wrap="square" rtlCol="0" anchor="ctr"/>
          <a:lstStyle/>
          <a:p>
            <a:pPr indent="0" marL="0">
              <a:buNone/>
            </a:pPr>
            <a:r>
              <a:rPr lang="en-US" sz="1100" b="1" dirty="0">
                <a:solidFill>
                  <a:srgbClr val="3FD4E0"/>
                </a:solidFill>
              </a:rPr>
              <a:t>Couvert</a:t>
            </a:r>
            <a:endParaRPr lang="en-US" sz="1100" dirty="0"/>
          </a:p>
        </p:txBody>
      </p:sp>
      <p:sp>
        <p:nvSpPr>
          <p:cNvPr id="26" name="Text 24"/>
          <p:cNvSpPr/>
          <p:nvPr/>
        </p:nvSpPr>
        <p:spPr>
          <a:xfrm>
            <a:off x="6300216" y="2834640"/>
            <a:ext cx="1459992" cy="640080"/>
          </a:xfrm>
          <a:prstGeom prst="rect">
            <a:avLst/>
          </a:prstGeom>
          <a:noFill/>
          <a:ln/>
        </p:spPr>
        <p:txBody>
          <a:bodyPr wrap="square" rtlCol="0" anchor="ctr"/>
          <a:lstStyle/>
          <a:p>
            <a:pPr indent="0" marL="0">
              <a:buNone/>
            </a:pPr>
            <a:r>
              <a:rPr lang="en-US" sz="3200" b="1" dirty="0">
                <a:solidFill>
                  <a:srgbClr val="6366F1"/>
                </a:solidFill>
              </a:rPr>
              <a:t>80</a:t>
            </a:r>
            <a:pPr indent="0" marL="0">
              <a:buNone/>
            </a:pPr>
            <a:r>
              <a:rPr lang="en-US" sz="1200" dirty="0">
                <a:solidFill>
                  <a:srgbClr val="64748B"/>
                </a:solidFill>
              </a:rPr>
              <a:t> /100</a:t>
            </a:r>
            <a:endParaRPr lang="en-US" sz="3200" dirty="0"/>
          </a:p>
        </p:txBody>
      </p:sp>
      <p:sp>
        <p:nvSpPr>
          <p:cNvPr id="27" name="Text 25"/>
          <p:cNvSpPr/>
          <p:nvPr/>
        </p:nvSpPr>
        <p:spPr>
          <a:xfrm>
            <a:off x="6300216" y="3749040"/>
            <a:ext cx="1459992" cy="1737360"/>
          </a:xfrm>
          <a:prstGeom prst="rect">
            <a:avLst/>
          </a:prstGeom>
          <a:noFill/>
          <a:ln/>
        </p:spPr>
        <p:txBody>
          <a:bodyPr wrap="square" rtlCol="0" anchor="t"/>
          <a:lstStyle/>
          <a:p>
            <a:pPr indent="0" marL="0">
              <a:buNone/>
            </a:pPr>
            <a:r>
              <a:rPr lang="en-US" sz="1000" dirty="0">
                <a:solidFill>
                  <a:srgbClr val="64748B"/>
                </a:solidFill>
              </a:rPr>
              <a:t>20 réponses</a:t>
            </a:r>
            <a:endParaRPr lang="en-US" sz="1000" dirty="0"/>
          </a:p>
          <a:p>
            <a:pPr indent="0" marL="0">
              <a:buNone/>
            </a:pPr>
            <a:r>
              <a:rPr lang="en-US" sz="1000" dirty="0">
                <a:solidFill>
                  <a:srgbClr val="64748B"/>
                </a:solidFill>
              </a:rPr>
              <a:t>8 partiel · 0 non</a:t>
            </a:r>
            <a:endParaRPr lang="en-US" sz="1000" dirty="0"/>
          </a:p>
          <a:p>
            <a:pPr indent="0" marL="0">
              <a:buNone/>
            </a:pPr>
            <a:r>
              <a:rPr lang="en-US" sz="1000" dirty="0">
                <a:solidFill>
                  <a:srgbClr val="64748B"/>
                </a:solidFill>
              </a:rPr>
              <a:t>0 commentaires</a:t>
            </a:r>
            <a:endParaRPr lang="en-US" sz="1000" dirty="0"/>
          </a:p>
        </p:txBody>
      </p:sp>
      <p:sp>
        <p:nvSpPr>
          <p:cNvPr id="28" name="Shape 26"/>
          <p:cNvSpPr/>
          <p:nvPr/>
        </p:nvSpPr>
        <p:spPr>
          <a:xfrm>
            <a:off x="8034528" y="1554480"/>
            <a:ext cx="1734312" cy="4114800"/>
          </a:xfrm>
          <a:prstGeom prst="rect">
            <a:avLst/>
          </a:prstGeom>
          <a:solidFill>
            <a:srgbClr val="FFFFFF"/>
          </a:solidFill>
          <a:ln w="9525">
            <a:solidFill>
              <a:srgbClr val="E2E8F0"/>
            </a:solidFill>
            <a:prstDash val="solid"/>
          </a:ln>
        </p:spPr>
      </p:sp>
      <p:sp>
        <p:nvSpPr>
          <p:cNvPr id="29" name="Shape 27"/>
          <p:cNvSpPr/>
          <p:nvPr/>
        </p:nvSpPr>
        <p:spPr>
          <a:xfrm>
            <a:off x="8034528" y="1554480"/>
            <a:ext cx="1734312" cy="109728"/>
          </a:xfrm>
          <a:prstGeom prst="rect">
            <a:avLst/>
          </a:prstGeom>
          <a:solidFill>
            <a:srgbClr val="3FD4E0"/>
          </a:solidFill>
          <a:ln w="12700">
            <a:solidFill>
              <a:srgbClr val="3FD4E0"/>
            </a:solidFill>
            <a:prstDash val="solid"/>
          </a:ln>
        </p:spPr>
      </p:sp>
      <p:sp>
        <p:nvSpPr>
          <p:cNvPr id="30" name="Text 28"/>
          <p:cNvSpPr/>
          <p:nvPr/>
        </p:nvSpPr>
        <p:spPr>
          <a:xfrm>
            <a:off x="8171688" y="1783080"/>
            <a:ext cx="1459992" cy="640080"/>
          </a:xfrm>
          <a:prstGeom prst="rect">
            <a:avLst/>
          </a:prstGeom>
          <a:noFill/>
          <a:ln/>
        </p:spPr>
        <p:txBody>
          <a:bodyPr wrap="square" rtlCol="0" anchor="t"/>
          <a:lstStyle/>
          <a:p>
            <a:pPr indent="0" marL="0">
              <a:buNone/>
            </a:pPr>
            <a:r>
              <a:rPr lang="en-US" sz="1300" b="1" dirty="0">
                <a:solidFill>
                  <a:srgbClr val="0F172A"/>
                </a:solidFill>
              </a:rPr>
              <a:t>RGPD</a:t>
            </a:r>
            <a:endParaRPr lang="en-US" sz="1300" dirty="0"/>
          </a:p>
        </p:txBody>
      </p:sp>
      <p:sp>
        <p:nvSpPr>
          <p:cNvPr id="31" name="Text 29"/>
          <p:cNvSpPr/>
          <p:nvPr/>
        </p:nvSpPr>
        <p:spPr>
          <a:xfrm>
            <a:off x="8171688" y="2423160"/>
            <a:ext cx="1459992" cy="274320"/>
          </a:xfrm>
          <a:prstGeom prst="rect">
            <a:avLst/>
          </a:prstGeom>
          <a:noFill/>
          <a:ln/>
        </p:spPr>
        <p:txBody>
          <a:bodyPr wrap="square" rtlCol="0" anchor="ctr"/>
          <a:lstStyle/>
          <a:p>
            <a:pPr indent="0" marL="0">
              <a:buNone/>
            </a:pPr>
            <a:r>
              <a:rPr lang="en-US" sz="1100" b="1" dirty="0">
                <a:solidFill>
                  <a:srgbClr val="3FD4E0"/>
                </a:solidFill>
              </a:rPr>
              <a:t>Couvert</a:t>
            </a:r>
            <a:endParaRPr lang="en-US" sz="1100" dirty="0"/>
          </a:p>
        </p:txBody>
      </p:sp>
      <p:sp>
        <p:nvSpPr>
          <p:cNvPr id="32" name="Text 30"/>
          <p:cNvSpPr/>
          <p:nvPr/>
        </p:nvSpPr>
        <p:spPr>
          <a:xfrm>
            <a:off x="8171688" y="2834640"/>
            <a:ext cx="1459992" cy="640080"/>
          </a:xfrm>
          <a:prstGeom prst="rect">
            <a:avLst/>
          </a:prstGeom>
          <a:noFill/>
          <a:ln/>
        </p:spPr>
        <p:txBody>
          <a:bodyPr wrap="square" rtlCol="0" anchor="ctr"/>
          <a:lstStyle/>
          <a:p>
            <a:pPr indent="0" marL="0">
              <a:buNone/>
            </a:pPr>
            <a:r>
              <a:rPr lang="en-US" sz="3200" b="1" dirty="0">
                <a:solidFill>
                  <a:srgbClr val="6366F1"/>
                </a:solidFill>
              </a:rPr>
              <a:t>88</a:t>
            </a:r>
            <a:pPr indent="0" marL="0">
              <a:buNone/>
            </a:pPr>
            <a:r>
              <a:rPr lang="en-US" sz="1200" dirty="0">
                <a:solidFill>
                  <a:srgbClr val="64748B"/>
                </a:solidFill>
              </a:rPr>
              <a:t> /100</a:t>
            </a:r>
            <a:endParaRPr lang="en-US" sz="3200" dirty="0"/>
          </a:p>
        </p:txBody>
      </p:sp>
      <p:sp>
        <p:nvSpPr>
          <p:cNvPr id="33" name="Text 31"/>
          <p:cNvSpPr/>
          <p:nvPr/>
        </p:nvSpPr>
        <p:spPr>
          <a:xfrm>
            <a:off x="8171688" y="3749040"/>
            <a:ext cx="1459992" cy="1737360"/>
          </a:xfrm>
          <a:prstGeom prst="rect">
            <a:avLst/>
          </a:prstGeom>
          <a:noFill/>
          <a:ln/>
        </p:spPr>
        <p:txBody>
          <a:bodyPr wrap="square" rtlCol="0" anchor="t"/>
          <a:lstStyle/>
          <a:p>
            <a:pPr indent="0" marL="0">
              <a:buNone/>
            </a:pPr>
            <a:r>
              <a:rPr lang="en-US" sz="1000" dirty="0">
                <a:solidFill>
                  <a:srgbClr val="64748B"/>
                </a:solidFill>
              </a:rPr>
              <a:t>16 réponses</a:t>
            </a:r>
            <a:endParaRPr lang="en-US" sz="1000" dirty="0"/>
          </a:p>
          <a:p>
            <a:pPr indent="0" marL="0">
              <a:buNone/>
            </a:pPr>
            <a:r>
              <a:rPr lang="en-US" sz="1000" dirty="0">
                <a:solidFill>
                  <a:srgbClr val="64748B"/>
                </a:solidFill>
              </a:rPr>
              <a:t>4 partiel · 0 non</a:t>
            </a:r>
            <a:endParaRPr lang="en-US" sz="1000" dirty="0"/>
          </a:p>
          <a:p>
            <a:pPr indent="0" marL="0">
              <a:buNone/>
            </a:pPr>
            <a:r>
              <a:rPr lang="en-US" sz="1000" dirty="0">
                <a:solidFill>
                  <a:srgbClr val="64748B"/>
                </a:solidFill>
              </a:rPr>
              <a:t>0 commentaires</a:t>
            </a:r>
            <a:endParaRPr lang="en-US" sz="1000" dirty="0"/>
          </a:p>
        </p:txBody>
      </p:sp>
      <p:sp>
        <p:nvSpPr>
          <p:cNvPr id="34" name="Shape 32"/>
          <p:cNvSpPr/>
          <p:nvPr/>
        </p:nvSpPr>
        <p:spPr>
          <a:xfrm>
            <a:off x="9906000" y="1554480"/>
            <a:ext cx="1734312" cy="4114800"/>
          </a:xfrm>
          <a:prstGeom prst="rect">
            <a:avLst/>
          </a:prstGeom>
          <a:solidFill>
            <a:srgbClr val="FFFFFF"/>
          </a:solidFill>
          <a:ln w="9525">
            <a:solidFill>
              <a:srgbClr val="E2E8F0"/>
            </a:solidFill>
            <a:prstDash val="solid"/>
          </a:ln>
        </p:spPr>
      </p:sp>
      <p:sp>
        <p:nvSpPr>
          <p:cNvPr id="35" name="Shape 33"/>
          <p:cNvSpPr/>
          <p:nvPr/>
        </p:nvSpPr>
        <p:spPr>
          <a:xfrm>
            <a:off x="9906000" y="1554480"/>
            <a:ext cx="1734312" cy="109728"/>
          </a:xfrm>
          <a:prstGeom prst="rect">
            <a:avLst/>
          </a:prstGeom>
          <a:solidFill>
            <a:srgbClr val="3FD4E0"/>
          </a:solidFill>
          <a:ln w="12700">
            <a:solidFill>
              <a:srgbClr val="3FD4E0"/>
            </a:solidFill>
            <a:prstDash val="solid"/>
          </a:ln>
        </p:spPr>
      </p:sp>
      <p:sp>
        <p:nvSpPr>
          <p:cNvPr id="36" name="Text 34"/>
          <p:cNvSpPr/>
          <p:nvPr/>
        </p:nvSpPr>
        <p:spPr>
          <a:xfrm>
            <a:off x="10043160" y="1783080"/>
            <a:ext cx="1459992" cy="640080"/>
          </a:xfrm>
          <a:prstGeom prst="rect">
            <a:avLst/>
          </a:prstGeom>
          <a:noFill/>
          <a:ln/>
        </p:spPr>
        <p:txBody>
          <a:bodyPr wrap="square" rtlCol="0" anchor="t"/>
          <a:lstStyle/>
          <a:p>
            <a:pPr indent="0" marL="0">
              <a:buNone/>
            </a:pPr>
            <a:r>
              <a:rPr lang="en-US" sz="1300" b="1" dirty="0">
                <a:solidFill>
                  <a:srgbClr val="0F172A"/>
                </a:solidFill>
              </a:rPr>
              <a:t>Gouvernance IT</a:t>
            </a:r>
            <a:endParaRPr lang="en-US" sz="1300" dirty="0"/>
          </a:p>
        </p:txBody>
      </p:sp>
      <p:sp>
        <p:nvSpPr>
          <p:cNvPr id="37" name="Text 35"/>
          <p:cNvSpPr/>
          <p:nvPr/>
        </p:nvSpPr>
        <p:spPr>
          <a:xfrm>
            <a:off x="10043160" y="2423160"/>
            <a:ext cx="1459992" cy="274320"/>
          </a:xfrm>
          <a:prstGeom prst="rect">
            <a:avLst/>
          </a:prstGeom>
          <a:noFill/>
          <a:ln/>
        </p:spPr>
        <p:txBody>
          <a:bodyPr wrap="square" rtlCol="0" anchor="ctr"/>
          <a:lstStyle/>
          <a:p>
            <a:pPr indent="0" marL="0">
              <a:buNone/>
            </a:pPr>
            <a:r>
              <a:rPr lang="en-US" sz="1100" b="1" dirty="0">
                <a:solidFill>
                  <a:srgbClr val="3FD4E0"/>
                </a:solidFill>
              </a:rPr>
              <a:t>Couvert</a:t>
            </a:r>
            <a:endParaRPr lang="en-US" sz="1100" dirty="0"/>
          </a:p>
        </p:txBody>
      </p:sp>
      <p:sp>
        <p:nvSpPr>
          <p:cNvPr id="38" name="Text 36"/>
          <p:cNvSpPr/>
          <p:nvPr/>
        </p:nvSpPr>
        <p:spPr>
          <a:xfrm>
            <a:off x="10043160" y="2834640"/>
            <a:ext cx="1459992" cy="640080"/>
          </a:xfrm>
          <a:prstGeom prst="rect">
            <a:avLst/>
          </a:prstGeom>
          <a:noFill/>
          <a:ln/>
        </p:spPr>
        <p:txBody>
          <a:bodyPr wrap="square" rtlCol="0" anchor="ctr"/>
          <a:lstStyle/>
          <a:p>
            <a:pPr indent="0" marL="0">
              <a:buNone/>
            </a:pPr>
            <a:r>
              <a:rPr lang="en-US" sz="3200" b="1" dirty="0">
                <a:solidFill>
                  <a:srgbClr val="6366F1"/>
                </a:solidFill>
              </a:rPr>
              <a:t>79</a:t>
            </a:r>
            <a:pPr indent="0" marL="0">
              <a:buNone/>
            </a:pPr>
            <a:r>
              <a:rPr lang="en-US" sz="1200" dirty="0">
                <a:solidFill>
                  <a:srgbClr val="64748B"/>
                </a:solidFill>
              </a:rPr>
              <a:t> /100</a:t>
            </a:r>
            <a:endParaRPr lang="en-US" sz="3200" dirty="0"/>
          </a:p>
        </p:txBody>
      </p:sp>
      <p:sp>
        <p:nvSpPr>
          <p:cNvPr id="39" name="Text 37"/>
          <p:cNvSpPr/>
          <p:nvPr/>
        </p:nvSpPr>
        <p:spPr>
          <a:xfrm>
            <a:off x="10043160" y="3749040"/>
            <a:ext cx="1459992" cy="1737360"/>
          </a:xfrm>
          <a:prstGeom prst="rect">
            <a:avLst/>
          </a:prstGeom>
          <a:noFill/>
          <a:ln/>
        </p:spPr>
        <p:txBody>
          <a:bodyPr wrap="square" rtlCol="0" anchor="t"/>
          <a:lstStyle/>
          <a:p>
            <a:pPr indent="0" marL="0">
              <a:buNone/>
            </a:pPr>
            <a:r>
              <a:rPr lang="en-US" sz="1000" dirty="0">
                <a:solidFill>
                  <a:srgbClr val="64748B"/>
                </a:solidFill>
              </a:rPr>
              <a:t>14 réponses</a:t>
            </a:r>
            <a:endParaRPr lang="en-US" sz="1000" dirty="0"/>
          </a:p>
          <a:p>
            <a:pPr indent="0" marL="0">
              <a:buNone/>
            </a:pPr>
            <a:r>
              <a:rPr lang="en-US" sz="1000" dirty="0">
                <a:solidFill>
                  <a:srgbClr val="64748B"/>
                </a:solidFill>
              </a:rPr>
              <a:t>6 partiel · 0 non</a:t>
            </a:r>
            <a:endParaRPr lang="en-US" sz="1000" dirty="0"/>
          </a:p>
          <a:p>
            <a:pPr indent="0" marL="0">
              <a:buNone/>
            </a:pPr>
            <a:r>
              <a:rPr lang="en-US" sz="1000" dirty="0">
                <a:solidFill>
                  <a:srgbClr val="64748B"/>
                </a:solidFill>
              </a:rPr>
              <a:t>0 commentaires</a:t>
            </a:r>
            <a:endParaRPr lang="en-US" sz="1000" dirty="0"/>
          </a:p>
        </p:txBody>
      </p:sp>
      <p:sp>
        <p:nvSpPr>
          <p:cNvPr id="40" name="Text 38"/>
          <p:cNvSpPr/>
          <p:nvPr/>
        </p:nvSpPr>
        <p:spPr>
          <a:xfrm>
            <a:off x="548640" y="5897880"/>
            <a:ext cx="11091672" cy="365760"/>
          </a:xfrm>
          <a:prstGeom prst="rect">
            <a:avLst/>
          </a:prstGeom>
          <a:noFill/>
          <a:ln/>
        </p:spPr>
        <p:txBody>
          <a:bodyPr wrap="square" rtlCol="0" anchor="ctr"/>
          <a:lstStyle/>
          <a:p>
            <a:pPr algn="ctr" indent="0" marL="0">
              <a:buNone/>
            </a:pPr>
            <a:r>
              <a:rPr lang="en-US" sz="1100" i="1" dirty="0">
                <a:solidFill>
                  <a:srgbClr val="64748B"/>
                </a:solidFill>
              </a:rPr>
              <a:t>+ 3 autres diagnostics saisis    ·    15 non démarrés</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365760"/>
            <a:ext cx="10972800" cy="548640"/>
          </a:xfrm>
          <a:prstGeom prst="rect">
            <a:avLst/>
          </a:prstGeom>
          <a:noFill/>
          <a:ln/>
        </p:spPr>
        <p:txBody>
          <a:bodyPr wrap="square" rtlCol="0" anchor="ctr"/>
          <a:lstStyle/>
          <a:p>
            <a:pPr indent="0" marL="0">
              <a:buNone/>
            </a:pPr>
            <a:r>
              <a:rPr lang="en-US" sz="2800" b="1" dirty="0">
                <a:solidFill>
                  <a:srgbClr val="6366F1"/>
                </a:solidFill>
                <a:latin typeface="Calibri" pitchFamily="34" charset="0"/>
                <a:ea typeface="Calibri" pitchFamily="34" charset="-122"/>
                <a:cs typeface="Calibri" pitchFamily="34" charset="-120"/>
              </a:rPr>
              <a:t>Constats prioritaires</a:t>
            </a:r>
            <a:endParaRPr lang="en-US" sz="2800" dirty="0"/>
          </a:p>
        </p:txBody>
      </p:sp>
      <p:sp>
        <p:nvSpPr>
          <p:cNvPr id="3" name="Text 1"/>
          <p:cNvSpPr/>
          <p:nvPr/>
        </p:nvSpPr>
        <p:spPr>
          <a:xfrm>
            <a:off x="548640" y="914400"/>
            <a:ext cx="10972800" cy="365760"/>
          </a:xfrm>
          <a:prstGeom prst="rect">
            <a:avLst/>
          </a:prstGeom>
          <a:noFill/>
          <a:ln/>
        </p:spPr>
        <p:txBody>
          <a:bodyPr wrap="square" rtlCol="0" anchor="ctr"/>
          <a:lstStyle/>
          <a:p>
            <a:pPr indent="0" marL="0">
              <a:buNone/>
            </a:pPr>
            <a:r>
              <a:rPr lang="en-US" sz="1200" i="1" dirty="0">
                <a:solidFill>
                  <a:srgbClr val="64748B"/>
                </a:solidFill>
              </a:rPr>
              <a:t>Axes les plus faibles (≤ 3)</a:t>
            </a:r>
            <a:endParaRPr lang="en-US" sz="1200" dirty="0"/>
          </a:p>
        </p:txBody>
      </p:sp>
      <p:sp>
        <p:nvSpPr>
          <p:cNvPr id="4" name="Shape 2"/>
          <p:cNvSpPr/>
          <p:nvPr/>
        </p:nvSpPr>
        <p:spPr>
          <a:xfrm>
            <a:off x="548640" y="1280160"/>
            <a:ext cx="11091672" cy="1463040"/>
          </a:xfrm>
          <a:prstGeom prst="rect">
            <a:avLst/>
          </a:prstGeom>
          <a:solidFill>
            <a:srgbClr val="FFFFFF"/>
          </a:solidFill>
          <a:ln w="6350">
            <a:solidFill>
              <a:srgbClr val="E2E8F0"/>
            </a:solidFill>
            <a:prstDash val="solid"/>
          </a:ln>
        </p:spPr>
      </p:sp>
      <p:sp>
        <p:nvSpPr>
          <p:cNvPr id="5" name="Shape 3"/>
          <p:cNvSpPr/>
          <p:nvPr/>
        </p:nvSpPr>
        <p:spPr>
          <a:xfrm>
            <a:off x="548640" y="1280160"/>
            <a:ext cx="91440" cy="1463040"/>
          </a:xfrm>
          <a:prstGeom prst="rect">
            <a:avLst/>
          </a:prstGeom>
          <a:solidFill>
            <a:srgbClr val="EF4444"/>
          </a:solidFill>
          <a:ln w="12700">
            <a:solidFill>
              <a:srgbClr val="EF4444"/>
            </a:solidFill>
            <a:prstDash val="solid"/>
          </a:ln>
        </p:spPr>
      </p:sp>
      <p:sp>
        <p:nvSpPr>
          <p:cNvPr id="6" name="Text 4"/>
          <p:cNvSpPr/>
          <p:nvPr/>
        </p:nvSpPr>
        <p:spPr>
          <a:xfrm>
            <a:off x="777240" y="1325880"/>
            <a:ext cx="10835640" cy="320040"/>
          </a:xfrm>
          <a:prstGeom prst="rect">
            <a:avLst/>
          </a:prstGeom>
          <a:noFill/>
          <a:ln/>
        </p:spPr>
        <p:txBody>
          <a:bodyPr wrap="square" rtlCol="0" anchor="ctr"/>
          <a:lstStyle/>
          <a:p>
            <a:pPr indent="0" marL="0">
              <a:buNone/>
            </a:pPr>
            <a:r>
              <a:rPr lang="en-US" sz="1300" dirty="0">
                <a:solidFill>
                  <a:srgbClr val="64748B"/>
                </a:solidFill>
              </a:rPr>
              <a:t>Sensibilisation</a:t>
            </a:r>
            <a:pPr indent="0" marL="0">
              <a:buNone/>
            </a:pPr>
            <a:r>
              <a:rPr lang="en-US" sz="1300" dirty="0">
                <a:solidFill>
                  <a:srgbClr val="94A3B8"/>
                </a:solidFill>
              </a:rPr>
              <a:t> — </a:t>
            </a:r>
            <a:pPr indent="0" marL="0">
              <a:buNone/>
            </a:pPr>
            <a:r>
              <a:rPr lang="en-US" sz="1300" b="1" dirty="0">
                <a:solidFill>
                  <a:srgbClr val="0F172A"/>
                </a:solidFill>
              </a:rPr>
              <a:t>Sensibilisation &amp; culture cybersécurité</a:t>
            </a:r>
            <a:pPr indent="0" marL="0">
              <a:buNone/>
            </a:pPr>
            <a:r>
              <a:rPr lang="en-US" sz="1300" dirty="0">
                <a:solidFill>
                  <a:srgbClr val="94A3B8"/>
                </a:solidFill>
              </a:rPr>
              <a:t>  ·  </a:t>
            </a:r>
            <a:pPr indent="0" marL="0">
              <a:buNone/>
            </a:pPr>
            <a:r>
              <a:rPr lang="en-US" sz="1300" b="1" dirty="0">
                <a:solidFill>
                  <a:srgbClr val="EF4444"/>
                </a:solidFill>
              </a:rPr>
              <a:t>7/100</a:t>
            </a:r>
            <a:endParaRPr lang="en-US" sz="1300" dirty="0"/>
          </a:p>
        </p:txBody>
      </p:sp>
      <p:sp>
        <p:nvSpPr>
          <p:cNvPr id="7" name="Text 5"/>
          <p:cNvSpPr/>
          <p:nvPr/>
        </p:nvSpPr>
        <p:spPr>
          <a:xfrm>
            <a:off x="777240" y="1645920"/>
            <a:ext cx="10835640" cy="1097280"/>
          </a:xfrm>
          <a:prstGeom prst="rect">
            <a:avLst/>
          </a:prstGeom>
          <a:noFill/>
          <a:ln/>
        </p:spPr>
        <p:txBody>
          <a:bodyPr wrap="square" rtlCol="0" anchor="t"/>
          <a:lstStyle/>
          <a:p>
            <a:pPr indent="0" marL="0">
              <a:buNone/>
            </a:pPr>
            <a:r>
              <a:rPr lang="en-US" sz="1000" dirty="0">
                <a:solidFill>
                  <a:srgbClr val="0F172A"/>
                </a:solidFill>
              </a:rPr>
              <a:t>Le socle de sensibilisation existe mais reste inabouti sur trois points structurants. Le programme n'est que partiellement formalisé (SENS01) : sans calendrier stabilisé, objectifs mesurables ni budget dédié, l'effort risque de rester ponctuel et invérifiable, ce qui fragilise…</a:t>
            </a:r>
            <a:endParaRPr lang="en-US" sz="1000" dirty="0"/>
          </a:p>
        </p:txBody>
      </p:sp>
      <p:sp>
        <p:nvSpPr>
          <p:cNvPr id="8" name="Shape 6"/>
          <p:cNvSpPr/>
          <p:nvPr/>
        </p:nvSpPr>
        <p:spPr>
          <a:xfrm>
            <a:off x="548640" y="2834640"/>
            <a:ext cx="11091672" cy="1463040"/>
          </a:xfrm>
          <a:prstGeom prst="rect">
            <a:avLst/>
          </a:prstGeom>
          <a:solidFill>
            <a:srgbClr val="FFFFFF"/>
          </a:solidFill>
          <a:ln w="6350">
            <a:solidFill>
              <a:srgbClr val="E2E8F0"/>
            </a:solidFill>
            <a:prstDash val="solid"/>
          </a:ln>
        </p:spPr>
      </p:sp>
      <p:sp>
        <p:nvSpPr>
          <p:cNvPr id="9" name="Shape 7"/>
          <p:cNvSpPr/>
          <p:nvPr/>
        </p:nvSpPr>
        <p:spPr>
          <a:xfrm>
            <a:off x="548640" y="2834640"/>
            <a:ext cx="91440" cy="1463040"/>
          </a:xfrm>
          <a:prstGeom prst="rect">
            <a:avLst/>
          </a:prstGeom>
          <a:solidFill>
            <a:srgbClr val="6366F1"/>
          </a:solidFill>
          <a:ln w="12700">
            <a:solidFill>
              <a:srgbClr val="6366F1"/>
            </a:solidFill>
            <a:prstDash val="solid"/>
          </a:ln>
        </p:spPr>
      </p:sp>
      <p:sp>
        <p:nvSpPr>
          <p:cNvPr id="10" name="Text 8"/>
          <p:cNvSpPr/>
          <p:nvPr/>
        </p:nvSpPr>
        <p:spPr>
          <a:xfrm>
            <a:off x="777240" y="2880360"/>
            <a:ext cx="10835640" cy="320040"/>
          </a:xfrm>
          <a:prstGeom prst="rect">
            <a:avLst/>
          </a:prstGeom>
          <a:noFill/>
          <a:ln/>
        </p:spPr>
        <p:txBody>
          <a:bodyPr wrap="square" rtlCol="0" anchor="ctr"/>
          <a:lstStyle/>
          <a:p>
            <a:pPr indent="0" marL="0">
              <a:buNone/>
            </a:pPr>
            <a:r>
              <a:rPr lang="en-US" sz="1300" dirty="0">
                <a:solidFill>
                  <a:srgbClr val="64748B"/>
                </a:solidFill>
              </a:rPr>
              <a:t>Gestion des risques</a:t>
            </a:r>
            <a:pPr indent="0" marL="0">
              <a:buNone/>
            </a:pPr>
            <a:r>
              <a:rPr lang="en-US" sz="1300" dirty="0">
                <a:solidFill>
                  <a:srgbClr val="94A3B8"/>
                </a:solidFill>
              </a:rPr>
              <a:t> — </a:t>
            </a:r>
            <a:pPr indent="0" marL="0">
              <a:buNone/>
            </a:pPr>
            <a:r>
              <a:rPr lang="en-US" sz="1300" b="1" dirty="0">
                <a:solidFill>
                  <a:srgbClr val="0F172A"/>
                </a:solidFill>
              </a:rPr>
              <a:t>Gouvernance &amp; pilotage des risques IT/cyber</a:t>
            </a:r>
            <a:endParaRPr lang="en-US" sz="1300" dirty="0"/>
          </a:p>
        </p:txBody>
      </p:sp>
      <p:sp>
        <p:nvSpPr>
          <p:cNvPr id="11" name="Text 9"/>
          <p:cNvSpPr/>
          <p:nvPr/>
        </p:nvSpPr>
        <p:spPr>
          <a:xfrm>
            <a:off x="777240" y="3200400"/>
            <a:ext cx="10835640" cy="1097280"/>
          </a:xfrm>
          <a:prstGeom prst="rect">
            <a:avLst/>
          </a:prstGeom>
          <a:noFill/>
          <a:ln/>
        </p:spPr>
        <p:txBody>
          <a:bodyPr wrap="square" rtlCol="0" anchor="t"/>
          <a:lstStyle/>
          <a:p>
            <a:pPr indent="0" marL="0">
              <a:buNone/>
            </a:pPr>
            <a:r>
              <a:rPr lang="en-US" sz="1000" dirty="0">
                <a:solidFill>
                  <a:srgbClr val="0F172A"/>
                </a:solidFill>
              </a:rPr>
              <a:t>Le socle de gestion des risques existe (8 réponses Oui sur 12) mais reste fragile sur les points structurants du pilotage. La politique de gestion des risques (RISK01) n'est ni stabilisée ni revue annuellement, ce qui est critique pour un groupe engagé dans une croissance…</a:t>
            </a:r>
            <a:endParaRPr lang="en-US" sz="1000" dirty="0"/>
          </a:p>
        </p:txBody>
      </p:sp>
      <p:sp>
        <p:nvSpPr>
          <p:cNvPr id="12" name="Shape 10"/>
          <p:cNvSpPr/>
          <p:nvPr/>
        </p:nvSpPr>
        <p:spPr>
          <a:xfrm>
            <a:off x="548640" y="4389120"/>
            <a:ext cx="11091672" cy="1463040"/>
          </a:xfrm>
          <a:prstGeom prst="rect">
            <a:avLst/>
          </a:prstGeom>
          <a:solidFill>
            <a:srgbClr val="FFFFFF"/>
          </a:solidFill>
          <a:ln w="6350">
            <a:solidFill>
              <a:srgbClr val="E2E8F0"/>
            </a:solidFill>
            <a:prstDash val="solid"/>
          </a:ln>
        </p:spPr>
      </p:sp>
      <p:sp>
        <p:nvSpPr>
          <p:cNvPr id="13" name="Shape 11"/>
          <p:cNvSpPr/>
          <p:nvPr/>
        </p:nvSpPr>
        <p:spPr>
          <a:xfrm>
            <a:off x="548640" y="4389120"/>
            <a:ext cx="91440" cy="1463040"/>
          </a:xfrm>
          <a:prstGeom prst="rect">
            <a:avLst/>
          </a:prstGeom>
          <a:solidFill>
            <a:srgbClr val="6366F1"/>
          </a:solidFill>
          <a:ln w="12700">
            <a:solidFill>
              <a:srgbClr val="6366F1"/>
            </a:solidFill>
            <a:prstDash val="solid"/>
          </a:ln>
        </p:spPr>
      </p:sp>
      <p:sp>
        <p:nvSpPr>
          <p:cNvPr id="14" name="Text 12"/>
          <p:cNvSpPr/>
          <p:nvPr/>
        </p:nvSpPr>
        <p:spPr>
          <a:xfrm>
            <a:off x="777240" y="4434840"/>
            <a:ext cx="10835640" cy="320040"/>
          </a:xfrm>
          <a:prstGeom prst="rect">
            <a:avLst/>
          </a:prstGeom>
          <a:noFill/>
          <a:ln/>
        </p:spPr>
        <p:txBody>
          <a:bodyPr wrap="square" rtlCol="0" anchor="ctr"/>
          <a:lstStyle/>
          <a:p>
            <a:pPr indent="0" marL="0">
              <a:buNone/>
            </a:pPr>
            <a:r>
              <a:rPr lang="en-US" sz="1300" dirty="0">
                <a:solidFill>
                  <a:srgbClr val="64748B"/>
                </a:solidFill>
              </a:rPr>
              <a:t>RGPD</a:t>
            </a:r>
            <a:pPr indent="0" marL="0">
              <a:buNone/>
            </a:pPr>
            <a:r>
              <a:rPr lang="en-US" sz="1300" dirty="0">
                <a:solidFill>
                  <a:srgbClr val="94A3B8"/>
                </a:solidFill>
              </a:rPr>
              <a:t> — </a:t>
            </a:r>
            <a:pPr indent="0" marL="0">
              <a:buNone/>
            </a:pPr>
            <a:r>
              <a:rPr lang="en-US" sz="1300" b="1" dirty="0">
                <a:solidFill>
                  <a:srgbClr val="0F172A"/>
                </a:solidFill>
              </a:rPr>
              <a:t>Conformité réglementaire &amp; protection des données</a:t>
            </a:r>
            <a:endParaRPr lang="en-US" sz="1300" dirty="0"/>
          </a:p>
        </p:txBody>
      </p:sp>
      <p:sp>
        <p:nvSpPr>
          <p:cNvPr id="15" name="Text 13"/>
          <p:cNvSpPr/>
          <p:nvPr/>
        </p:nvSpPr>
        <p:spPr>
          <a:xfrm>
            <a:off x="777240" y="4754880"/>
            <a:ext cx="10835640" cy="1097280"/>
          </a:xfrm>
          <a:prstGeom prst="rect">
            <a:avLst/>
          </a:prstGeom>
          <a:noFill/>
          <a:ln/>
        </p:spPr>
        <p:txBody>
          <a:bodyPr wrap="square" rtlCol="0" anchor="t"/>
          <a:lstStyle/>
          <a:p>
            <a:pPr indent="0" marL="0">
              <a:buNone/>
            </a:pPr>
            <a:r>
              <a:rPr lang="en-US" sz="1000" dirty="0">
                <a:solidFill>
                  <a:srgbClr val="0F172A"/>
                </a:solidFill>
              </a:rPr>
              <a:t>Le socle RGPD est globalement en place (12 Oui sur 16) mais quatre points restent partiels et fragilisent la conformité dans un contexte d'internationalisation et de croissance externe. La politique de protection des données existe mais n'est pas pleinement formalisée ni…</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365760"/>
            <a:ext cx="10972800" cy="548640"/>
          </a:xfrm>
          <a:prstGeom prst="rect">
            <a:avLst/>
          </a:prstGeom>
          <a:noFill/>
          <a:ln/>
        </p:spPr>
        <p:txBody>
          <a:bodyPr wrap="square" rtlCol="0" anchor="ctr"/>
          <a:lstStyle/>
          <a:p>
            <a:pPr indent="0" marL="0">
              <a:buNone/>
            </a:pPr>
            <a:r>
              <a:rPr lang="en-US" sz="2800" b="1" dirty="0">
                <a:solidFill>
                  <a:srgbClr val="6366F1"/>
                </a:solidFill>
                <a:latin typeface="Calibri" pitchFamily="34" charset="0"/>
                <a:ea typeface="Calibri" pitchFamily="34" charset="-122"/>
                <a:cs typeface="Calibri" pitchFamily="34" charset="-120"/>
              </a:rPr>
              <a:t>Constats complémentaires</a:t>
            </a:r>
            <a:endParaRPr lang="en-US" sz="2800" dirty="0"/>
          </a:p>
        </p:txBody>
      </p:sp>
      <p:sp>
        <p:nvSpPr>
          <p:cNvPr id="3" name="Text 1"/>
          <p:cNvSpPr/>
          <p:nvPr/>
        </p:nvSpPr>
        <p:spPr>
          <a:xfrm>
            <a:off x="548640" y="914400"/>
            <a:ext cx="10972800" cy="365760"/>
          </a:xfrm>
          <a:prstGeom prst="rect">
            <a:avLst/>
          </a:prstGeom>
          <a:noFill/>
          <a:ln/>
        </p:spPr>
        <p:txBody>
          <a:bodyPr wrap="square" rtlCol="0" anchor="ctr"/>
          <a:lstStyle/>
          <a:p>
            <a:pPr indent="0" marL="0">
              <a:buNone/>
            </a:pPr>
            <a:r>
              <a:rPr lang="en-US" sz="1200" i="1" dirty="0">
                <a:solidFill>
                  <a:srgbClr val="64748B"/>
                </a:solidFill>
              </a:rPr>
              <a:t>Axes intermédiaires</a:t>
            </a:r>
            <a:endParaRPr lang="en-US" sz="1200" dirty="0"/>
          </a:p>
        </p:txBody>
      </p:sp>
      <p:sp>
        <p:nvSpPr>
          <p:cNvPr id="4" name="Shape 2"/>
          <p:cNvSpPr/>
          <p:nvPr/>
        </p:nvSpPr>
        <p:spPr>
          <a:xfrm>
            <a:off x="548640" y="1280160"/>
            <a:ext cx="11091672" cy="762000"/>
          </a:xfrm>
          <a:prstGeom prst="rect">
            <a:avLst/>
          </a:prstGeom>
          <a:solidFill>
            <a:srgbClr val="FFFFFF"/>
          </a:solidFill>
          <a:ln w="6350">
            <a:solidFill>
              <a:srgbClr val="E2E8F0"/>
            </a:solidFill>
            <a:prstDash val="solid"/>
          </a:ln>
        </p:spPr>
      </p:sp>
      <p:sp>
        <p:nvSpPr>
          <p:cNvPr id="5" name="Shape 3"/>
          <p:cNvSpPr/>
          <p:nvPr/>
        </p:nvSpPr>
        <p:spPr>
          <a:xfrm>
            <a:off x="548640" y="1280160"/>
            <a:ext cx="91440" cy="762000"/>
          </a:xfrm>
          <a:prstGeom prst="rect">
            <a:avLst/>
          </a:prstGeom>
          <a:solidFill>
            <a:srgbClr val="6366F1"/>
          </a:solidFill>
          <a:ln w="12700">
            <a:solidFill>
              <a:srgbClr val="6366F1"/>
            </a:solidFill>
            <a:prstDash val="solid"/>
          </a:ln>
        </p:spPr>
      </p:sp>
      <p:sp>
        <p:nvSpPr>
          <p:cNvPr id="6" name="Text 4"/>
          <p:cNvSpPr/>
          <p:nvPr/>
        </p:nvSpPr>
        <p:spPr>
          <a:xfrm>
            <a:off x="777240" y="1325880"/>
            <a:ext cx="10835640" cy="320040"/>
          </a:xfrm>
          <a:prstGeom prst="rect">
            <a:avLst/>
          </a:prstGeom>
          <a:noFill/>
          <a:ln/>
        </p:spPr>
        <p:txBody>
          <a:bodyPr wrap="square" rtlCol="0" anchor="ctr"/>
          <a:lstStyle/>
          <a:p>
            <a:pPr indent="0" marL="0">
              <a:buNone/>
            </a:pPr>
            <a:r>
              <a:rPr lang="en-US" sz="1300" dirty="0">
                <a:solidFill>
                  <a:srgbClr val="64748B"/>
                </a:solidFill>
              </a:rPr>
              <a:t>Modern Workplace</a:t>
            </a:r>
            <a:pPr indent="0" marL="0">
              <a:buNone/>
            </a:pPr>
            <a:r>
              <a:rPr lang="en-US" sz="1300" dirty="0">
                <a:solidFill>
                  <a:srgbClr val="94A3B8"/>
                </a:solidFill>
              </a:rPr>
              <a:t> — </a:t>
            </a:r>
            <a:pPr indent="0" marL="0">
              <a:buNone/>
            </a:pPr>
            <a:r>
              <a:rPr lang="en-US" sz="1300" b="1" dirty="0">
                <a:solidFill>
                  <a:srgbClr val="0F172A"/>
                </a:solidFill>
              </a:rPr>
              <a:t>Identité, endpoint &amp; continuité d'activité</a:t>
            </a:r>
            <a:endParaRPr lang="en-US" sz="1300" dirty="0"/>
          </a:p>
        </p:txBody>
      </p:sp>
      <p:sp>
        <p:nvSpPr>
          <p:cNvPr id="7" name="Text 5"/>
          <p:cNvSpPr/>
          <p:nvPr/>
        </p:nvSpPr>
        <p:spPr>
          <a:xfrm>
            <a:off x="777240" y="1645920"/>
            <a:ext cx="10835640" cy="396240"/>
          </a:xfrm>
          <a:prstGeom prst="rect">
            <a:avLst/>
          </a:prstGeom>
          <a:noFill/>
          <a:ln/>
        </p:spPr>
        <p:txBody>
          <a:bodyPr wrap="square" rtlCol="0" anchor="t"/>
          <a:lstStyle/>
          <a:p>
            <a:pPr indent="0" marL="0">
              <a:buNone/>
            </a:pPr>
            <a:r>
              <a:rPr lang="en-US" sz="1000" dirty="0">
                <a:solidFill>
                  <a:srgbClr val="0F172A"/>
                </a:solidFill>
              </a:rPr>
              <a:t>Le socle Modern Workplace est globalement en place (21 Oui / 28), mais les zones grises se concentrent précisément sur les briques critiques pour un groupe de 300-499 salariés en internationalisation et soumis à conformité réglementaire. Le SSO partiel (MW03) et le MDM/UEM…</a:t>
            </a:r>
            <a:endParaRPr lang="en-US" sz="1000" dirty="0"/>
          </a:p>
        </p:txBody>
      </p:sp>
      <p:sp>
        <p:nvSpPr>
          <p:cNvPr id="8" name="Shape 6"/>
          <p:cNvSpPr/>
          <p:nvPr/>
        </p:nvSpPr>
        <p:spPr>
          <a:xfrm>
            <a:off x="548640" y="2133600"/>
            <a:ext cx="11091672" cy="762000"/>
          </a:xfrm>
          <a:prstGeom prst="rect">
            <a:avLst/>
          </a:prstGeom>
          <a:solidFill>
            <a:srgbClr val="FFFFFF"/>
          </a:solidFill>
          <a:ln w="6350">
            <a:solidFill>
              <a:srgbClr val="E2E8F0"/>
            </a:solidFill>
            <a:prstDash val="solid"/>
          </a:ln>
        </p:spPr>
      </p:sp>
      <p:sp>
        <p:nvSpPr>
          <p:cNvPr id="9" name="Shape 7"/>
          <p:cNvSpPr/>
          <p:nvPr/>
        </p:nvSpPr>
        <p:spPr>
          <a:xfrm>
            <a:off x="548640" y="2133600"/>
            <a:ext cx="91440" cy="762000"/>
          </a:xfrm>
          <a:prstGeom prst="rect">
            <a:avLst/>
          </a:prstGeom>
          <a:solidFill>
            <a:srgbClr val="6366F1"/>
          </a:solidFill>
          <a:ln w="12700">
            <a:solidFill>
              <a:srgbClr val="6366F1"/>
            </a:solidFill>
            <a:prstDash val="solid"/>
          </a:ln>
        </p:spPr>
      </p:sp>
      <p:sp>
        <p:nvSpPr>
          <p:cNvPr id="10" name="Text 8"/>
          <p:cNvSpPr/>
          <p:nvPr/>
        </p:nvSpPr>
        <p:spPr>
          <a:xfrm>
            <a:off x="777240" y="2179320"/>
            <a:ext cx="10835640" cy="320040"/>
          </a:xfrm>
          <a:prstGeom prst="rect">
            <a:avLst/>
          </a:prstGeom>
          <a:noFill/>
          <a:ln/>
        </p:spPr>
        <p:txBody>
          <a:bodyPr wrap="square" rtlCol="0" anchor="ctr"/>
          <a:lstStyle/>
          <a:p>
            <a:pPr indent="0" marL="0">
              <a:buNone/>
            </a:pPr>
            <a:r>
              <a:rPr lang="en-US" sz="1300" dirty="0">
                <a:solidFill>
                  <a:srgbClr val="64748B"/>
                </a:solidFill>
              </a:rPr>
              <a:t>Diag IT N1</a:t>
            </a:r>
            <a:pPr indent="0" marL="0">
              <a:buNone/>
            </a:pPr>
            <a:r>
              <a:rPr lang="en-US" sz="1300" dirty="0">
                <a:solidFill>
                  <a:srgbClr val="94A3B8"/>
                </a:solidFill>
              </a:rPr>
              <a:t> — </a:t>
            </a:r>
            <a:pPr indent="0" marL="0">
              <a:buNone/>
            </a:pPr>
            <a:r>
              <a:rPr lang="en-US" sz="1300" b="1" dirty="0">
                <a:solidFill>
                  <a:srgbClr val="0F172A"/>
                </a:solidFill>
              </a:rPr>
              <a:t>Gouvernance, sécurité &amp; conformité SI</a:t>
            </a:r>
            <a:endParaRPr lang="en-US" sz="1300" dirty="0"/>
          </a:p>
        </p:txBody>
      </p:sp>
      <p:sp>
        <p:nvSpPr>
          <p:cNvPr id="11" name="Text 9"/>
          <p:cNvSpPr/>
          <p:nvPr/>
        </p:nvSpPr>
        <p:spPr>
          <a:xfrm>
            <a:off x="777240" y="2499360"/>
            <a:ext cx="10835640" cy="396240"/>
          </a:xfrm>
          <a:prstGeom prst="rect">
            <a:avLst/>
          </a:prstGeom>
          <a:noFill/>
          <a:ln/>
        </p:spPr>
        <p:txBody>
          <a:bodyPr wrap="square" rtlCol="0" anchor="t"/>
          <a:lstStyle/>
          <a:p>
            <a:pPr indent="0" marL="0">
              <a:buNone/>
            </a:pPr>
            <a:r>
              <a:rPr lang="en-US" sz="1000" dirty="0">
                <a:solidFill>
                  <a:srgbClr val="0F172A"/>
                </a:solidFill>
              </a:rPr>
              <a:t>Le socle IT apparaît globalement maîtrisé (21 Oui/26) mais cinq points partiels concentrent l'essentiel du risque au regard des enjeux de cybersécurité, conformité réglementaire et croissance externe. La sauvegarde testée et isolée reste incomplète (Q07) : en cas de sinistre ou…</a:t>
            </a:r>
            <a:endParaRPr lang="en-US" sz="1000" dirty="0"/>
          </a:p>
        </p:txBody>
      </p:sp>
      <p:sp>
        <p:nvSpPr>
          <p:cNvPr id="12" name="Shape 10"/>
          <p:cNvSpPr/>
          <p:nvPr/>
        </p:nvSpPr>
        <p:spPr>
          <a:xfrm>
            <a:off x="548640" y="2987040"/>
            <a:ext cx="11091672" cy="762000"/>
          </a:xfrm>
          <a:prstGeom prst="rect">
            <a:avLst/>
          </a:prstGeom>
          <a:solidFill>
            <a:srgbClr val="FFFFFF"/>
          </a:solidFill>
          <a:ln w="6350">
            <a:solidFill>
              <a:srgbClr val="E2E8F0"/>
            </a:solidFill>
            <a:prstDash val="solid"/>
          </a:ln>
        </p:spPr>
      </p:sp>
      <p:sp>
        <p:nvSpPr>
          <p:cNvPr id="13" name="Shape 11"/>
          <p:cNvSpPr/>
          <p:nvPr/>
        </p:nvSpPr>
        <p:spPr>
          <a:xfrm>
            <a:off x="548640" y="2987040"/>
            <a:ext cx="91440" cy="762000"/>
          </a:xfrm>
          <a:prstGeom prst="rect">
            <a:avLst/>
          </a:prstGeom>
          <a:solidFill>
            <a:srgbClr val="6366F1"/>
          </a:solidFill>
          <a:ln w="12700">
            <a:solidFill>
              <a:srgbClr val="6366F1"/>
            </a:solidFill>
            <a:prstDash val="solid"/>
          </a:ln>
        </p:spPr>
      </p:sp>
      <p:sp>
        <p:nvSpPr>
          <p:cNvPr id="14" name="Text 12"/>
          <p:cNvSpPr/>
          <p:nvPr/>
        </p:nvSpPr>
        <p:spPr>
          <a:xfrm>
            <a:off x="777240" y="3032760"/>
            <a:ext cx="10835640" cy="320040"/>
          </a:xfrm>
          <a:prstGeom prst="rect">
            <a:avLst/>
          </a:prstGeom>
          <a:noFill/>
          <a:ln/>
        </p:spPr>
        <p:txBody>
          <a:bodyPr wrap="square" rtlCol="0" anchor="ctr"/>
          <a:lstStyle/>
          <a:p>
            <a:pPr indent="0" marL="0">
              <a:buNone/>
            </a:pPr>
            <a:r>
              <a:rPr lang="en-US" sz="1300" dirty="0">
                <a:solidFill>
                  <a:srgbClr val="64748B"/>
                </a:solidFill>
              </a:rPr>
              <a:t>Zero Trust</a:t>
            </a:r>
            <a:pPr indent="0" marL="0">
              <a:buNone/>
            </a:pPr>
            <a:r>
              <a:rPr lang="en-US" sz="1300" dirty="0">
                <a:solidFill>
                  <a:srgbClr val="94A3B8"/>
                </a:solidFill>
              </a:rPr>
              <a:t> — </a:t>
            </a:r>
            <a:pPr indent="0" marL="0">
              <a:buNone/>
            </a:pPr>
            <a:r>
              <a:rPr lang="en-US" sz="1300" b="1" dirty="0">
                <a:solidFill>
                  <a:srgbClr val="0F172A"/>
                </a:solidFill>
              </a:rPr>
              <a:t>Identité, Appareils &amp; Réseau</a:t>
            </a:r>
            <a:endParaRPr lang="en-US" sz="1300" dirty="0"/>
          </a:p>
        </p:txBody>
      </p:sp>
      <p:sp>
        <p:nvSpPr>
          <p:cNvPr id="15" name="Text 13"/>
          <p:cNvSpPr/>
          <p:nvPr/>
        </p:nvSpPr>
        <p:spPr>
          <a:xfrm>
            <a:off x="777240" y="3352800"/>
            <a:ext cx="10835640" cy="396240"/>
          </a:xfrm>
          <a:prstGeom prst="rect">
            <a:avLst/>
          </a:prstGeom>
          <a:noFill/>
          <a:ln/>
        </p:spPr>
        <p:txBody>
          <a:bodyPr wrap="square" rtlCol="0" anchor="t"/>
          <a:lstStyle/>
          <a:p>
            <a:pPr indent="0" marL="0">
              <a:buNone/>
            </a:pPr>
            <a:r>
              <a:rPr lang="en-US" sz="1000" dirty="0">
                <a:solidFill>
                  <a:srgbClr val="0F172A"/>
                </a:solidFill>
              </a:rPr>
              <a:t>Le socle Zero Trust est amorcé mais reste partiel sur les trois piliers Identité, Appareils et Réseau, ce qui fragilise la trajectoire de cybersécurité et de conformité réglementaire du groupe. L'annuaire central existe mais n'est pas exhaustif (ZT01), et l'évaluation dynamique…</a:t>
            </a:r>
            <a:endParaRPr lang="en-US" sz="1000" dirty="0"/>
          </a:p>
        </p:txBody>
      </p:sp>
      <p:sp>
        <p:nvSpPr>
          <p:cNvPr id="16" name="Shape 14"/>
          <p:cNvSpPr/>
          <p:nvPr/>
        </p:nvSpPr>
        <p:spPr>
          <a:xfrm>
            <a:off x="548640" y="3840480"/>
            <a:ext cx="11091672" cy="762000"/>
          </a:xfrm>
          <a:prstGeom prst="rect">
            <a:avLst/>
          </a:prstGeom>
          <a:solidFill>
            <a:srgbClr val="FFFFFF"/>
          </a:solidFill>
          <a:ln w="6350">
            <a:solidFill>
              <a:srgbClr val="E2E8F0"/>
            </a:solidFill>
            <a:prstDash val="solid"/>
          </a:ln>
        </p:spPr>
      </p:sp>
      <p:sp>
        <p:nvSpPr>
          <p:cNvPr id="17" name="Shape 15"/>
          <p:cNvSpPr/>
          <p:nvPr/>
        </p:nvSpPr>
        <p:spPr>
          <a:xfrm>
            <a:off x="548640" y="3840480"/>
            <a:ext cx="91440" cy="762000"/>
          </a:xfrm>
          <a:prstGeom prst="rect">
            <a:avLst/>
          </a:prstGeom>
          <a:solidFill>
            <a:srgbClr val="6366F1"/>
          </a:solidFill>
          <a:ln w="12700">
            <a:solidFill>
              <a:srgbClr val="6366F1"/>
            </a:solidFill>
            <a:prstDash val="solid"/>
          </a:ln>
        </p:spPr>
      </p:sp>
      <p:sp>
        <p:nvSpPr>
          <p:cNvPr id="18" name="Text 16"/>
          <p:cNvSpPr/>
          <p:nvPr/>
        </p:nvSpPr>
        <p:spPr>
          <a:xfrm>
            <a:off x="777240" y="3886200"/>
            <a:ext cx="10835640" cy="320040"/>
          </a:xfrm>
          <a:prstGeom prst="rect">
            <a:avLst/>
          </a:prstGeom>
          <a:noFill/>
          <a:ln/>
        </p:spPr>
        <p:txBody>
          <a:bodyPr wrap="square" rtlCol="0" anchor="ctr"/>
          <a:lstStyle/>
          <a:p>
            <a:pPr indent="0" marL="0">
              <a:buNone/>
            </a:pPr>
            <a:r>
              <a:rPr lang="en-US" sz="1300" dirty="0">
                <a:solidFill>
                  <a:srgbClr val="64748B"/>
                </a:solidFill>
              </a:rPr>
              <a:t>Diag IT N2</a:t>
            </a:r>
            <a:pPr indent="0" marL="0">
              <a:buNone/>
            </a:pPr>
            <a:r>
              <a:rPr lang="en-US" sz="1300" dirty="0">
                <a:solidFill>
                  <a:srgbClr val="94A3B8"/>
                </a:solidFill>
              </a:rPr>
              <a:t> — </a:t>
            </a:r>
            <a:pPr indent="0" marL="0">
              <a:buNone/>
            </a:pPr>
            <a:r>
              <a:rPr lang="en-US" sz="1300" b="1" dirty="0">
                <a:solidFill>
                  <a:srgbClr val="0F172A"/>
                </a:solidFill>
              </a:rPr>
              <a:t>Cybersécurité &amp; résilience opérationnelle</a:t>
            </a:r>
            <a:endParaRPr lang="en-US" sz="1300" dirty="0"/>
          </a:p>
        </p:txBody>
      </p:sp>
      <p:sp>
        <p:nvSpPr>
          <p:cNvPr id="19" name="Text 17"/>
          <p:cNvSpPr/>
          <p:nvPr/>
        </p:nvSpPr>
        <p:spPr>
          <a:xfrm>
            <a:off x="777240" y="4206240"/>
            <a:ext cx="10835640" cy="396240"/>
          </a:xfrm>
          <a:prstGeom prst="rect">
            <a:avLst/>
          </a:prstGeom>
          <a:noFill/>
          <a:ln/>
        </p:spPr>
        <p:txBody>
          <a:bodyPr wrap="square" rtlCol="0" anchor="t"/>
          <a:lstStyle/>
          <a:p>
            <a:pPr indent="0" marL="0">
              <a:buNone/>
            </a:pPr>
            <a:r>
              <a:rPr lang="en-US" sz="1000" dirty="0">
                <a:solidFill>
                  <a:srgbClr val="0F172A"/>
                </a:solidFill>
              </a:rPr>
              <a:t>Le socle de sécurité de Meridian Group présente des failles structurelles qui exposent l'entreprise malgré un taux de conformité apparent correct (43/75 Oui). Le contrôle d'accès reste faible : MFA partiel sur les accès critiques (A16), moindre privilège non appliqué (A20) et…</a:t>
            </a:r>
            <a:endParaRPr lang="en-US" sz="1000" dirty="0"/>
          </a:p>
        </p:txBody>
      </p:sp>
      <p:sp>
        <p:nvSpPr>
          <p:cNvPr id="20" name="Shape 18"/>
          <p:cNvSpPr/>
          <p:nvPr/>
        </p:nvSpPr>
        <p:spPr>
          <a:xfrm>
            <a:off x="548640" y="4693920"/>
            <a:ext cx="11091672" cy="762000"/>
          </a:xfrm>
          <a:prstGeom prst="rect">
            <a:avLst/>
          </a:prstGeom>
          <a:solidFill>
            <a:srgbClr val="FFFFFF"/>
          </a:solidFill>
          <a:ln w="6350">
            <a:solidFill>
              <a:srgbClr val="E2E8F0"/>
            </a:solidFill>
            <a:prstDash val="solid"/>
          </a:ln>
        </p:spPr>
      </p:sp>
      <p:sp>
        <p:nvSpPr>
          <p:cNvPr id="21" name="Shape 19"/>
          <p:cNvSpPr/>
          <p:nvPr/>
        </p:nvSpPr>
        <p:spPr>
          <a:xfrm>
            <a:off x="548640" y="4693920"/>
            <a:ext cx="91440" cy="762000"/>
          </a:xfrm>
          <a:prstGeom prst="rect">
            <a:avLst/>
          </a:prstGeom>
          <a:solidFill>
            <a:srgbClr val="6366F1"/>
          </a:solidFill>
          <a:ln w="12700">
            <a:solidFill>
              <a:srgbClr val="6366F1"/>
            </a:solidFill>
            <a:prstDash val="solid"/>
          </a:ln>
        </p:spPr>
      </p:sp>
      <p:sp>
        <p:nvSpPr>
          <p:cNvPr id="22" name="Text 20"/>
          <p:cNvSpPr/>
          <p:nvPr/>
        </p:nvSpPr>
        <p:spPr>
          <a:xfrm>
            <a:off x="777240" y="4739640"/>
            <a:ext cx="10835640" cy="320040"/>
          </a:xfrm>
          <a:prstGeom prst="rect">
            <a:avLst/>
          </a:prstGeom>
          <a:noFill/>
          <a:ln/>
        </p:spPr>
        <p:txBody>
          <a:bodyPr wrap="square" rtlCol="0" anchor="ctr"/>
          <a:lstStyle/>
          <a:p>
            <a:pPr indent="0" marL="0">
              <a:buNone/>
            </a:pPr>
            <a:r>
              <a:rPr lang="en-US" sz="1300" dirty="0">
                <a:solidFill>
                  <a:srgbClr val="64748B"/>
                </a:solidFill>
              </a:rPr>
              <a:t>Parc IT</a:t>
            </a:r>
            <a:pPr indent="0" marL="0">
              <a:buNone/>
            </a:pPr>
            <a:r>
              <a:rPr lang="en-US" sz="1300" dirty="0">
                <a:solidFill>
                  <a:srgbClr val="94A3B8"/>
                </a:solidFill>
              </a:rPr>
              <a:t> — </a:t>
            </a:r>
            <a:pPr indent="0" marL="0">
              <a:buNone/>
            </a:pPr>
            <a:r>
              <a:rPr lang="en-US" sz="1300" b="1" dirty="0">
                <a:solidFill>
                  <a:srgbClr val="0F172A"/>
                </a:solidFill>
              </a:rPr>
              <a:t>Infrastructure &amp; Exploitation</a:t>
            </a:r>
            <a:endParaRPr lang="en-US" sz="1300" dirty="0"/>
          </a:p>
        </p:txBody>
      </p:sp>
      <p:sp>
        <p:nvSpPr>
          <p:cNvPr id="23" name="Text 21"/>
          <p:cNvSpPr/>
          <p:nvPr/>
        </p:nvSpPr>
        <p:spPr>
          <a:xfrm>
            <a:off x="777240" y="5059680"/>
            <a:ext cx="10835640" cy="396240"/>
          </a:xfrm>
          <a:prstGeom prst="rect">
            <a:avLst/>
          </a:prstGeom>
          <a:noFill/>
          <a:ln/>
        </p:spPr>
        <p:txBody>
          <a:bodyPr wrap="square" rtlCol="0" anchor="t"/>
          <a:lstStyle/>
          <a:p>
            <a:pPr indent="0" marL="0">
              <a:buNone/>
            </a:pPr>
            <a:r>
              <a:rPr lang="en-US" sz="1000" dirty="0">
                <a:solidFill>
                  <a:srgbClr val="0F172A"/>
                </a:solidFill>
              </a:rPr>
              <a:t>Le parc IT est globalement maîtrisé (9 Oui sur 12) mais trois zones grises fragilisent la trajectoire de Meridian Group. Le plan de renouvellement des postes et serveurs (PARC03) n'est que partiellement formalisé : sans durée de vie cible ni budget prévisionnel documenté, le…</a:t>
            </a:r>
            <a:endParaRPr lang="en-US" sz="1000" dirty="0"/>
          </a:p>
        </p:txBody>
      </p:sp>
      <p:sp>
        <p:nvSpPr>
          <p:cNvPr id="24" name="Shape 22"/>
          <p:cNvSpPr/>
          <p:nvPr/>
        </p:nvSpPr>
        <p:spPr>
          <a:xfrm>
            <a:off x="548640" y="5547360"/>
            <a:ext cx="11091672" cy="762000"/>
          </a:xfrm>
          <a:prstGeom prst="rect">
            <a:avLst/>
          </a:prstGeom>
          <a:solidFill>
            <a:srgbClr val="FFFFFF"/>
          </a:solidFill>
          <a:ln w="6350">
            <a:solidFill>
              <a:srgbClr val="E2E8F0"/>
            </a:solidFill>
            <a:prstDash val="solid"/>
          </a:ln>
        </p:spPr>
      </p:sp>
      <p:sp>
        <p:nvSpPr>
          <p:cNvPr id="25" name="Shape 23"/>
          <p:cNvSpPr/>
          <p:nvPr/>
        </p:nvSpPr>
        <p:spPr>
          <a:xfrm>
            <a:off x="548640" y="5547360"/>
            <a:ext cx="91440" cy="762000"/>
          </a:xfrm>
          <a:prstGeom prst="rect">
            <a:avLst/>
          </a:prstGeom>
          <a:solidFill>
            <a:srgbClr val="6366F1"/>
          </a:solidFill>
          <a:ln w="12700">
            <a:solidFill>
              <a:srgbClr val="6366F1"/>
            </a:solidFill>
            <a:prstDash val="solid"/>
          </a:ln>
        </p:spPr>
      </p:sp>
      <p:sp>
        <p:nvSpPr>
          <p:cNvPr id="26" name="Text 24"/>
          <p:cNvSpPr/>
          <p:nvPr/>
        </p:nvSpPr>
        <p:spPr>
          <a:xfrm>
            <a:off x="777240" y="5593080"/>
            <a:ext cx="10835640" cy="320040"/>
          </a:xfrm>
          <a:prstGeom prst="rect">
            <a:avLst/>
          </a:prstGeom>
          <a:noFill/>
          <a:ln/>
        </p:spPr>
        <p:txBody>
          <a:bodyPr wrap="square" rtlCol="0" anchor="ctr"/>
          <a:lstStyle/>
          <a:p>
            <a:pPr indent="0" marL="0">
              <a:buNone/>
            </a:pPr>
            <a:r>
              <a:rPr lang="en-US" sz="1300" dirty="0">
                <a:solidFill>
                  <a:srgbClr val="64748B"/>
                </a:solidFill>
              </a:rPr>
              <a:t>Gouvernance IT</a:t>
            </a:r>
            <a:pPr indent="0" marL="0">
              <a:buNone/>
            </a:pPr>
            <a:r>
              <a:rPr lang="en-US" sz="1300" dirty="0">
                <a:solidFill>
                  <a:srgbClr val="94A3B8"/>
                </a:solidFill>
              </a:rPr>
              <a:t> — </a:t>
            </a:r>
            <a:pPr indent="0" marL="0">
              <a:buNone/>
            </a:pPr>
            <a:r>
              <a:rPr lang="en-US" sz="1300" b="1" dirty="0">
                <a:solidFill>
                  <a:srgbClr val="0F172A"/>
                </a:solidFill>
              </a:rPr>
              <a:t>Gouvernance &amp; Pilotage IT</a:t>
            </a:r>
            <a:endParaRPr lang="en-US" sz="1300" dirty="0"/>
          </a:p>
        </p:txBody>
      </p:sp>
      <p:sp>
        <p:nvSpPr>
          <p:cNvPr id="27" name="Text 25"/>
          <p:cNvSpPr/>
          <p:nvPr/>
        </p:nvSpPr>
        <p:spPr>
          <a:xfrm>
            <a:off x="777240" y="5913120"/>
            <a:ext cx="10835640" cy="396240"/>
          </a:xfrm>
          <a:prstGeom prst="rect">
            <a:avLst/>
          </a:prstGeom>
          <a:noFill/>
          <a:ln/>
        </p:spPr>
        <p:txBody>
          <a:bodyPr wrap="square" rtlCol="0" anchor="t"/>
          <a:lstStyle/>
          <a:p>
            <a:pPr indent="0" marL="0">
              <a:buNone/>
            </a:pPr>
            <a:r>
              <a:rPr lang="en-US" sz="1000" dirty="0">
                <a:solidFill>
                  <a:srgbClr val="0F172A"/>
                </a:solidFill>
              </a:rPr>
              <a:t>Le pilotage IT de Meridian Group repose sur des bases présentes mais partielles, ce qui fragilise la trajectoire de croissance externe et d'internationalisation visée. Le lien projets/métier existe (GIT02) mais sans business case ni sponsoring systématiques, ce qui expose à des…</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365760"/>
            <a:ext cx="10972800" cy="548640"/>
          </a:xfrm>
          <a:prstGeom prst="rect">
            <a:avLst/>
          </a:prstGeom>
          <a:noFill/>
          <a:ln/>
        </p:spPr>
        <p:txBody>
          <a:bodyPr wrap="square" rtlCol="0" anchor="ctr"/>
          <a:lstStyle/>
          <a:p>
            <a:pPr indent="0" marL="0">
              <a:buNone/>
            </a:pPr>
            <a:r>
              <a:rPr lang="en-US" sz="2800" b="1" dirty="0">
                <a:solidFill>
                  <a:srgbClr val="6366F1"/>
                </a:solidFill>
                <a:latin typeface="Calibri" pitchFamily="34" charset="0"/>
                <a:ea typeface="Calibri" pitchFamily="34" charset="-122"/>
                <a:cs typeface="Calibri" pitchFamily="34" charset="-120"/>
              </a:rPr>
              <a:t>Croisement enjeux business / IT</a:t>
            </a:r>
            <a:endParaRPr lang="en-US" sz="2800" dirty="0"/>
          </a:p>
        </p:txBody>
      </p:sp>
      <p:sp>
        <p:nvSpPr>
          <p:cNvPr id="3" name="Text 1"/>
          <p:cNvSpPr/>
          <p:nvPr/>
        </p:nvSpPr>
        <p:spPr>
          <a:xfrm>
            <a:off x="548640" y="1280160"/>
            <a:ext cx="10972800" cy="5120640"/>
          </a:xfrm>
          <a:prstGeom prst="rect">
            <a:avLst/>
          </a:prstGeom>
          <a:noFill/>
          <a:ln/>
        </p:spPr>
        <p:txBody>
          <a:bodyPr wrap="square" rtlCol="0" anchor="ctr"/>
          <a:lstStyle/>
          <a:p>
            <a:pPr marL="342900" indent="-342900">
              <a:spcAft>
                <a:spcPts val="1400"/>
              </a:spcAft>
              <a:buSzPct val="100000"/>
              <a:buChar char="●"/>
            </a:pPr>
            <a:r>
              <a:rPr lang="en-US" sz="1600" dirty="0">
                <a:solidFill>
                  <a:srgbClr val="0F172A"/>
                </a:solidFill>
              </a:rPr>
              <a:t>Les cinq enjeux business affichés par Meridian Group (croissance externe, conformité réglementaire, cybersécurité, transformation digitale, internationalisation) ne sont pas…</a:t>
            </a:r>
            <a:endParaRPr lang="en-US" sz="1600" dirty="0"/>
          </a:p>
          <a:p>
            <a:pPr marL="342900" indent="-342900">
              <a:spcAft>
                <a:spcPts val="1400"/>
              </a:spcAft>
              <a:buSzPct val="100000"/>
              <a:buChar char="●"/>
            </a:pPr>
            <a:r>
              <a:rPr lang="en-US" sz="1600" dirty="0">
                <a:solidFill>
                  <a:srgbClr val="0F172A"/>
                </a:solidFill>
              </a:rPr>
              <a:t>La croissance externe expose la gouvernance des risques (politique non stabilisée, KRI absents) et la gouvernance IT (inventaire contractuel non fiabilisé, comité IT peu…</a:t>
            </a:r>
            <a:endParaRPr lang="en-US" sz="1600" dirty="0"/>
          </a:p>
          <a:p>
            <a:pPr marL="342900" indent="-342900">
              <a:spcAft>
                <a:spcPts val="1400"/>
              </a:spcAft>
              <a:buSzPct val="100000"/>
              <a:buChar char="●"/>
            </a:pPr>
            <a:r>
              <a:rPr lang="en-US" sz="1600" dirty="0">
                <a:solidFill>
                  <a:srgbClr val="0F172A"/>
                </a:solidFill>
              </a:rPr>
              <a:t>L'internationalisation, elle, percute directement le RGPD (transferts hors UE/EEE partiels post-Schrems II) et le contrôle d'accès (multiplication des accès distants, VPN/ZTNA…</a:t>
            </a:r>
            <a:endParaRPr lang="en-US" sz="1600" dirty="0"/>
          </a:p>
          <a:p>
            <a:pPr marL="342900" indent="-342900">
              <a:spcAft>
                <a:spcPts val="1400"/>
              </a:spcAft>
              <a:buSzPct val="100000"/>
              <a:buChar char="●"/>
            </a:pPr>
            <a:r>
              <a:rPr lang="en-US" sz="1600" dirty="0">
                <a:solidFill>
                  <a:srgbClr val="0F172A"/>
                </a:solidFill>
              </a:rPr>
              <a:t>La cybersécurité, enjeu transverse par excellence, cristallise les faiblesses des autres axes : résilience des données insuffisante (sauvegardes, RTO/RPO), détection immature,…</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365760"/>
            <a:ext cx="10972800" cy="548640"/>
          </a:xfrm>
          <a:prstGeom prst="rect">
            <a:avLst/>
          </a:prstGeom>
          <a:noFill/>
          <a:ln/>
        </p:spPr>
        <p:txBody>
          <a:bodyPr wrap="square" rtlCol="0" anchor="ctr"/>
          <a:lstStyle/>
          <a:p>
            <a:pPr indent="0" marL="0">
              <a:buNone/>
            </a:pPr>
            <a:r>
              <a:rPr lang="en-US" sz="2800" b="1" dirty="0">
                <a:solidFill>
                  <a:srgbClr val="6366F1"/>
                </a:solidFill>
                <a:latin typeface="Calibri" pitchFamily="34" charset="0"/>
                <a:ea typeface="Calibri" pitchFamily="34" charset="-122"/>
                <a:cs typeface="Calibri" pitchFamily="34" charset="-120"/>
              </a:rPr>
              <a:t>Risques prioritaires</a:t>
            </a:r>
            <a:endParaRPr lang="en-US" sz="2800" dirty="0"/>
          </a:p>
        </p:txBody>
      </p:sp>
      <p:sp>
        <p:nvSpPr>
          <p:cNvPr id="3" name="Text 1"/>
          <p:cNvSpPr/>
          <p:nvPr/>
        </p:nvSpPr>
        <p:spPr>
          <a:xfrm>
            <a:off x="548640" y="914400"/>
            <a:ext cx="10972800" cy="365760"/>
          </a:xfrm>
          <a:prstGeom prst="rect">
            <a:avLst/>
          </a:prstGeom>
          <a:noFill/>
          <a:ln/>
        </p:spPr>
        <p:txBody>
          <a:bodyPr wrap="square" rtlCol="0" anchor="ctr"/>
          <a:lstStyle/>
          <a:p>
            <a:pPr indent="0" marL="0">
              <a:buNone/>
            </a:pPr>
            <a:r>
              <a:rPr lang="en-US" sz="1200" i="1" dirty="0">
                <a:solidFill>
                  <a:srgbClr val="64748B"/>
                </a:solidFill>
              </a:rPr>
              <a:t>Registre saisi par le consultant — top 8 par gravité</a:t>
            </a:r>
            <a:endParaRPr lang="en-US" sz="1200" dirty="0"/>
          </a:p>
        </p:txBody>
      </p:sp>
      <p:sp>
        <p:nvSpPr>
          <p:cNvPr id="4" name="Text 2"/>
          <p:cNvSpPr/>
          <p:nvPr/>
        </p:nvSpPr>
        <p:spPr>
          <a:xfrm>
            <a:off x="548640" y="2194560"/>
            <a:ext cx="10972800" cy="548640"/>
          </a:xfrm>
          <a:prstGeom prst="rect">
            <a:avLst/>
          </a:prstGeom>
          <a:noFill/>
          <a:ln/>
        </p:spPr>
        <p:txBody>
          <a:bodyPr wrap="square" rtlCol="0" anchor="ctr"/>
          <a:lstStyle/>
          <a:p>
            <a:pPr algn="ctr" indent="0" marL="0">
              <a:buNone/>
            </a:pPr>
            <a:r>
              <a:rPr lang="en-US" sz="1600" i="1" dirty="0">
                <a:solidFill>
                  <a:srgbClr val="94A3B8"/>
                </a:solidFill>
              </a:rPr>
              <a:t>Aucun risque saisi dans le registre</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365760"/>
            <a:ext cx="10972800" cy="548640"/>
          </a:xfrm>
          <a:prstGeom prst="rect">
            <a:avLst/>
          </a:prstGeom>
          <a:noFill/>
          <a:ln/>
        </p:spPr>
        <p:txBody>
          <a:bodyPr wrap="square" rtlCol="0" anchor="ctr"/>
          <a:lstStyle/>
          <a:p>
            <a:pPr indent="0" marL="0">
              <a:buNone/>
            </a:pPr>
            <a:r>
              <a:rPr lang="en-US" sz="2800" b="1" dirty="0">
                <a:solidFill>
                  <a:srgbClr val="6366F1"/>
                </a:solidFill>
                <a:latin typeface="Calibri" pitchFamily="34" charset="0"/>
                <a:ea typeface="Calibri" pitchFamily="34" charset="-122"/>
                <a:cs typeface="Calibri" pitchFamily="34" charset="-120"/>
              </a:rPr>
              <a:t>Plan d'action — Horizon 30j</a:t>
            </a:r>
            <a:endParaRPr lang="en-US" sz="2800" dirty="0"/>
          </a:p>
        </p:txBody>
      </p:sp>
      <p:sp>
        <p:nvSpPr>
          <p:cNvPr id="3" name="Text 1"/>
          <p:cNvSpPr/>
          <p:nvPr/>
        </p:nvSpPr>
        <p:spPr>
          <a:xfrm>
            <a:off x="548640" y="914400"/>
            <a:ext cx="10972800" cy="365760"/>
          </a:xfrm>
          <a:prstGeom prst="rect">
            <a:avLst/>
          </a:prstGeom>
          <a:noFill/>
          <a:ln/>
        </p:spPr>
        <p:txBody>
          <a:bodyPr wrap="square" rtlCol="0" anchor="ctr"/>
          <a:lstStyle/>
          <a:p>
            <a:pPr indent="0" marL="0">
              <a:buNone/>
            </a:pPr>
            <a:r>
              <a:rPr lang="en-US" sz="1200" i="1" dirty="0">
                <a:solidFill>
                  <a:srgbClr val="64748B"/>
                </a:solidFill>
              </a:rPr>
              <a:t>5 actions planifiées</a:t>
            </a:r>
            <a:endParaRPr lang="en-US" sz="1200" dirty="0"/>
          </a:p>
        </p:txBody>
      </p:sp>
      <p:sp>
        <p:nvSpPr>
          <p:cNvPr id="4" name="Shape 2"/>
          <p:cNvSpPr/>
          <p:nvPr/>
        </p:nvSpPr>
        <p:spPr>
          <a:xfrm>
            <a:off x="548640" y="1371600"/>
            <a:ext cx="11091672" cy="1005840"/>
          </a:xfrm>
          <a:prstGeom prst="rect">
            <a:avLst/>
          </a:prstGeom>
          <a:solidFill>
            <a:srgbClr val="FFFFFF"/>
          </a:solidFill>
          <a:ln w="6350">
            <a:solidFill>
              <a:srgbClr val="E2E8F0"/>
            </a:solidFill>
            <a:prstDash val="solid"/>
          </a:ln>
        </p:spPr>
      </p:sp>
      <p:sp>
        <p:nvSpPr>
          <p:cNvPr id="5" name="Shape 3"/>
          <p:cNvSpPr/>
          <p:nvPr/>
        </p:nvSpPr>
        <p:spPr>
          <a:xfrm>
            <a:off x="548640" y="1371600"/>
            <a:ext cx="109728" cy="1005840"/>
          </a:xfrm>
          <a:prstGeom prst="rect">
            <a:avLst/>
          </a:prstGeom>
          <a:solidFill>
            <a:srgbClr val="EF4444"/>
          </a:solidFill>
          <a:ln w="12700">
            <a:solidFill>
              <a:srgbClr val="EF4444"/>
            </a:solidFill>
            <a:prstDash val="solid"/>
          </a:ln>
        </p:spPr>
      </p:sp>
      <p:sp>
        <p:nvSpPr>
          <p:cNvPr id="6" name="Shape 4"/>
          <p:cNvSpPr/>
          <p:nvPr/>
        </p:nvSpPr>
        <p:spPr>
          <a:xfrm>
            <a:off x="10515600" y="1463040"/>
            <a:ext cx="1051560" cy="365760"/>
          </a:xfrm>
          <a:prstGeom prst="roundRect">
            <a:avLst>
              <a:gd name="adj" fmla="val 12500"/>
            </a:avLst>
          </a:prstGeom>
          <a:solidFill>
            <a:srgbClr val="EF4444"/>
          </a:solidFill>
          <a:ln w="12700">
            <a:solidFill>
              <a:srgbClr val="EF4444"/>
            </a:solidFill>
            <a:prstDash val="solid"/>
          </a:ln>
        </p:spPr>
      </p:sp>
      <p:sp>
        <p:nvSpPr>
          <p:cNvPr id="7" name="Text 5"/>
          <p:cNvSpPr/>
          <p:nvPr/>
        </p:nvSpPr>
        <p:spPr>
          <a:xfrm>
            <a:off x="10515600" y="1463040"/>
            <a:ext cx="1051560" cy="365760"/>
          </a:xfrm>
          <a:prstGeom prst="rect">
            <a:avLst/>
          </a:prstGeom>
          <a:noFill/>
          <a:ln/>
        </p:spPr>
        <p:txBody>
          <a:bodyPr wrap="square" rtlCol="0" anchor="ctr"/>
          <a:lstStyle/>
          <a:p>
            <a:pPr algn="ctr" indent="0" marL="0">
              <a:buNone/>
            </a:pPr>
            <a:r>
              <a:rPr lang="en-US" sz="1000" b="1" dirty="0">
                <a:solidFill>
                  <a:srgbClr val="FFFFFF"/>
                </a:solidFill>
              </a:rPr>
              <a:t>Critique</a:t>
            </a:r>
            <a:endParaRPr lang="en-US" sz="1000" dirty="0"/>
          </a:p>
        </p:txBody>
      </p:sp>
      <p:sp>
        <p:nvSpPr>
          <p:cNvPr id="8" name="Text 6"/>
          <p:cNvSpPr/>
          <p:nvPr/>
        </p:nvSpPr>
        <p:spPr>
          <a:xfrm>
            <a:off x="777240" y="1417320"/>
            <a:ext cx="9646920" cy="365760"/>
          </a:xfrm>
          <a:prstGeom prst="rect">
            <a:avLst/>
          </a:prstGeom>
          <a:noFill/>
          <a:ln/>
        </p:spPr>
        <p:txBody>
          <a:bodyPr wrap="square" rtlCol="0" anchor="ctr"/>
          <a:lstStyle/>
          <a:p>
            <a:pPr indent="0" marL="0">
              <a:buNone/>
            </a:pPr>
            <a:r>
              <a:rPr lang="en-US" sz="1400" b="1" dirty="0">
                <a:solidFill>
                  <a:srgbClr val="6366F1"/>
                </a:solidFill>
              </a:rPr>
              <a:t>Sécuriser la résilience des données : sauvegarde 3-2-1, tests de restauration documentés, RTO/RPO validés par la direction</a:t>
            </a:r>
            <a:endParaRPr lang="en-US" sz="1400" dirty="0"/>
          </a:p>
        </p:txBody>
      </p:sp>
      <p:sp>
        <p:nvSpPr>
          <p:cNvPr id="9" name="Text 7"/>
          <p:cNvSpPr/>
          <p:nvPr/>
        </p:nvSpPr>
        <p:spPr>
          <a:xfrm>
            <a:off x="777240" y="1783080"/>
            <a:ext cx="10698480" cy="274320"/>
          </a:xfrm>
          <a:prstGeom prst="rect">
            <a:avLst/>
          </a:prstGeom>
          <a:noFill/>
          <a:ln/>
        </p:spPr>
        <p:txBody>
          <a:bodyPr wrap="square" rtlCol="0" anchor="ctr"/>
          <a:lstStyle/>
          <a:p>
            <a:pPr indent="0" marL="0">
              <a:buNone/>
            </a:pPr>
            <a:r>
              <a:rPr lang="en-US" sz="1000" i="1" dirty="0">
                <a:solidFill>
                  <a:srgbClr val="64748B"/>
                </a:solidFill>
              </a:rPr>
              <a:t>Axe : Résilience &amp; continuité d'activité  ·  Source : modern-workplace</a:t>
            </a:r>
            <a:endParaRPr lang="en-US" sz="1000" dirty="0"/>
          </a:p>
        </p:txBody>
      </p:sp>
      <p:sp>
        <p:nvSpPr>
          <p:cNvPr id="10" name="Text 8"/>
          <p:cNvSpPr/>
          <p:nvPr/>
        </p:nvSpPr>
        <p:spPr>
          <a:xfrm>
            <a:off x="777240" y="2029968"/>
            <a:ext cx="10698480" cy="320040"/>
          </a:xfrm>
          <a:prstGeom prst="rect">
            <a:avLst/>
          </a:prstGeom>
          <a:noFill/>
          <a:ln/>
        </p:spPr>
        <p:txBody>
          <a:bodyPr wrap="square" rtlCol="0" anchor="t"/>
          <a:lstStyle/>
          <a:p>
            <a:pPr indent="0" marL="0">
              <a:buNone/>
            </a:pPr>
            <a:r>
              <a:rPr lang="en-US" sz="1000" dirty="0">
                <a:solidFill>
                  <a:srgbClr val="0F172A"/>
                </a:solidFill>
              </a:rPr>
              <a:t>Absence de garantie de continuité d'activité en cas de ransomware ou sinistre, risque majeur pour un groupe multi-sites en pleine transformation digitale et croissance externe.</a:t>
            </a:r>
            <a:endParaRPr lang="en-US" sz="1000" dirty="0"/>
          </a:p>
        </p:txBody>
      </p:sp>
      <p:sp>
        <p:nvSpPr>
          <p:cNvPr id="11" name="Shape 9"/>
          <p:cNvSpPr/>
          <p:nvPr/>
        </p:nvSpPr>
        <p:spPr>
          <a:xfrm>
            <a:off x="548640" y="2423160"/>
            <a:ext cx="11091672" cy="1005840"/>
          </a:xfrm>
          <a:prstGeom prst="rect">
            <a:avLst/>
          </a:prstGeom>
          <a:solidFill>
            <a:srgbClr val="FFFFFF"/>
          </a:solidFill>
          <a:ln w="6350">
            <a:solidFill>
              <a:srgbClr val="E2E8F0"/>
            </a:solidFill>
            <a:prstDash val="solid"/>
          </a:ln>
        </p:spPr>
      </p:sp>
      <p:sp>
        <p:nvSpPr>
          <p:cNvPr id="12" name="Shape 10"/>
          <p:cNvSpPr/>
          <p:nvPr/>
        </p:nvSpPr>
        <p:spPr>
          <a:xfrm>
            <a:off x="548640" y="2423160"/>
            <a:ext cx="109728" cy="1005840"/>
          </a:xfrm>
          <a:prstGeom prst="rect">
            <a:avLst/>
          </a:prstGeom>
          <a:solidFill>
            <a:srgbClr val="EF4444"/>
          </a:solidFill>
          <a:ln w="12700">
            <a:solidFill>
              <a:srgbClr val="EF4444"/>
            </a:solidFill>
            <a:prstDash val="solid"/>
          </a:ln>
        </p:spPr>
      </p:sp>
      <p:sp>
        <p:nvSpPr>
          <p:cNvPr id="13" name="Shape 11"/>
          <p:cNvSpPr/>
          <p:nvPr/>
        </p:nvSpPr>
        <p:spPr>
          <a:xfrm>
            <a:off x="10515600" y="2514600"/>
            <a:ext cx="1051560" cy="365760"/>
          </a:xfrm>
          <a:prstGeom prst="roundRect">
            <a:avLst>
              <a:gd name="adj" fmla="val 12500"/>
            </a:avLst>
          </a:prstGeom>
          <a:solidFill>
            <a:srgbClr val="EF4444"/>
          </a:solidFill>
          <a:ln w="12700">
            <a:solidFill>
              <a:srgbClr val="EF4444"/>
            </a:solidFill>
            <a:prstDash val="solid"/>
          </a:ln>
        </p:spPr>
      </p:sp>
      <p:sp>
        <p:nvSpPr>
          <p:cNvPr id="14" name="Text 12"/>
          <p:cNvSpPr/>
          <p:nvPr/>
        </p:nvSpPr>
        <p:spPr>
          <a:xfrm>
            <a:off x="10515600" y="2514600"/>
            <a:ext cx="1051560" cy="365760"/>
          </a:xfrm>
          <a:prstGeom prst="rect">
            <a:avLst/>
          </a:prstGeom>
          <a:noFill/>
          <a:ln/>
        </p:spPr>
        <p:txBody>
          <a:bodyPr wrap="square" rtlCol="0" anchor="ctr"/>
          <a:lstStyle/>
          <a:p>
            <a:pPr algn="ctr" indent="0" marL="0">
              <a:buNone/>
            </a:pPr>
            <a:r>
              <a:rPr lang="en-US" sz="1000" b="1" dirty="0">
                <a:solidFill>
                  <a:srgbClr val="FFFFFF"/>
                </a:solidFill>
              </a:rPr>
              <a:t>Critique</a:t>
            </a:r>
            <a:endParaRPr lang="en-US" sz="1000" dirty="0"/>
          </a:p>
        </p:txBody>
      </p:sp>
      <p:sp>
        <p:nvSpPr>
          <p:cNvPr id="15" name="Text 13"/>
          <p:cNvSpPr/>
          <p:nvPr/>
        </p:nvSpPr>
        <p:spPr>
          <a:xfrm>
            <a:off x="777240" y="2468880"/>
            <a:ext cx="9646920" cy="365760"/>
          </a:xfrm>
          <a:prstGeom prst="rect">
            <a:avLst/>
          </a:prstGeom>
          <a:noFill/>
          <a:ln/>
        </p:spPr>
        <p:txBody>
          <a:bodyPr wrap="square" rtlCol="0" anchor="ctr"/>
          <a:lstStyle/>
          <a:p>
            <a:pPr indent="0" marL="0">
              <a:buNone/>
            </a:pPr>
            <a:r>
              <a:rPr lang="en-US" sz="1400" b="1" dirty="0">
                <a:solidFill>
                  <a:srgbClr val="6366F1"/>
                </a:solidFill>
              </a:rPr>
              <a:t>Généraliser le MFA sur les accès critiques, supprimer les comptes partagés, relancer la revue des comptes prestataires</a:t>
            </a:r>
            <a:endParaRPr lang="en-US" sz="1400" dirty="0"/>
          </a:p>
        </p:txBody>
      </p:sp>
      <p:sp>
        <p:nvSpPr>
          <p:cNvPr id="16" name="Text 14"/>
          <p:cNvSpPr/>
          <p:nvPr/>
        </p:nvSpPr>
        <p:spPr>
          <a:xfrm>
            <a:off x="777240" y="2834640"/>
            <a:ext cx="10698480" cy="274320"/>
          </a:xfrm>
          <a:prstGeom prst="rect">
            <a:avLst/>
          </a:prstGeom>
          <a:noFill/>
          <a:ln/>
        </p:spPr>
        <p:txBody>
          <a:bodyPr wrap="square" rtlCol="0" anchor="ctr"/>
          <a:lstStyle/>
          <a:p>
            <a:pPr indent="0" marL="0">
              <a:buNone/>
            </a:pPr>
            <a:r>
              <a:rPr lang="en-US" sz="1000" i="1" dirty="0">
                <a:solidFill>
                  <a:srgbClr val="64748B"/>
                </a:solidFill>
              </a:rPr>
              <a:t>Axe : Contrôle d'accès &amp; identité  ·  Source : diagnostic-avance</a:t>
            </a:r>
            <a:endParaRPr lang="en-US" sz="1000" dirty="0"/>
          </a:p>
        </p:txBody>
      </p:sp>
      <p:sp>
        <p:nvSpPr>
          <p:cNvPr id="17" name="Text 15"/>
          <p:cNvSpPr/>
          <p:nvPr/>
        </p:nvSpPr>
        <p:spPr>
          <a:xfrm>
            <a:off x="777240" y="3081528"/>
            <a:ext cx="10698480" cy="320040"/>
          </a:xfrm>
          <a:prstGeom prst="rect">
            <a:avLst/>
          </a:prstGeom>
          <a:noFill/>
          <a:ln/>
        </p:spPr>
        <p:txBody>
          <a:bodyPr wrap="square" rtlCol="0" anchor="t"/>
          <a:lstStyle/>
          <a:p>
            <a:pPr indent="0" marL="0">
              <a:buNone/>
            </a:pPr>
            <a:r>
              <a:rPr lang="en-US" sz="1000" dirty="0">
                <a:solidFill>
                  <a:srgbClr val="0F172A"/>
                </a:solidFill>
              </a:rPr>
              <a:t>Failles de contrôle d'accès critiques (MFA partiel, moindre privilège non appliqué) exposant le groupe à une compromission facilitée, aggravée par la multiplication des accès…</a:t>
            </a:r>
            <a:endParaRPr lang="en-US" sz="1000" dirty="0"/>
          </a:p>
        </p:txBody>
      </p:sp>
      <p:sp>
        <p:nvSpPr>
          <p:cNvPr id="18" name="Shape 16"/>
          <p:cNvSpPr/>
          <p:nvPr/>
        </p:nvSpPr>
        <p:spPr>
          <a:xfrm>
            <a:off x="548640" y="3474720"/>
            <a:ext cx="11091672" cy="1005840"/>
          </a:xfrm>
          <a:prstGeom prst="rect">
            <a:avLst/>
          </a:prstGeom>
          <a:solidFill>
            <a:srgbClr val="FFFFFF"/>
          </a:solidFill>
          <a:ln w="6350">
            <a:solidFill>
              <a:srgbClr val="E2E8F0"/>
            </a:solidFill>
            <a:prstDash val="solid"/>
          </a:ln>
        </p:spPr>
      </p:sp>
      <p:sp>
        <p:nvSpPr>
          <p:cNvPr id="19" name="Shape 17"/>
          <p:cNvSpPr/>
          <p:nvPr/>
        </p:nvSpPr>
        <p:spPr>
          <a:xfrm>
            <a:off x="548640" y="3474720"/>
            <a:ext cx="109728" cy="1005840"/>
          </a:xfrm>
          <a:prstGeom prst="rect">
            <a:avLst/>
          </a:prstGeom>
          <a:solidFill>
            <a:srgbClr val="EF4444"/>
          </a:solidFill>
          <a:ln w="12700">
            <a:solidFill>
              <a:srgbClr val="EF4444"/>
            </a:solidFill>
            <a:prstDash val="solid"/>
          </a:ln>
        </p:spPr>
      </p:sp>
      <p:sp>
        <p:nvSpPr>
          <p:cNvPr id="20" name="Shape 18"/>
          <p:cNvSpPr/>
          <p:nvPr/>
        </p:nvSpPr>
        <p:spPr>
          <a:xfrm>
            <a:off x="10515600" y="3566160"/>
            <a:ext cx="1051560" cy="365760"/>
          </a:xfrm>
          <a:prstGeom prst="roundRect">
            <a:avLst>
              <a:gd name="adj" fmla="val 12500"/>
            </a:avLst>
          </a:prstGeom>
          <a:solidFill>
            <a:srgbClr val="EF4444"/>
          </a:solidFill>
          <a:ln w="12700">
            <a:solidFill>
              <a:srgbClr val="EF4444"/>
            </a:solidFill>
            <a:prstDash val="solid"/>
          </a:ln>
        </p:spPr>
      </p:sp>
      <p:sp>
        <p:nvSpPr>
          <p:cNvPr id="21" name="Text 19"/>
          <p:cNvSpPr/>
          <p:nvPr/>
        </p:nvSpPr>
        <p:spPr>
          <a:xfrm>
            <a:off x="10515600" y="3566160"/>
            <a:ext cx="1051560" cy="365760"/>
          </a:xfrm>
          <a:prstGeom prst="rect">
            <a:avLst/>
          </a:prstGeom>
          <a:noFill/>
          <a:ln/>
        </p:spPr>
        <p:txBody>
          <a:bodyPr wrap="square" rtlCol="0" anchor="ctr"/>
          <a:lstStyle/>
          <a:p>
            <a:pPr algn="ctr" indent="0" marL="0">
              <a:buNone/>
            </a:pPr>
            <a:r>
              <a:rPr lang="en-US" sz="1000" b="1" dirty="0">
                <a:solidFill>
                  <a:srgbClr val="FFFFFF"/>
                </a:solidFill>
              </a:rPr>
              <a:t>Critique</a:t>
            </a:r>
            <a:endParaRPr lang="en-US" sz="1000" dirty="0"/>
          </a:p>
        </p:txBody>
      </p:sp>
      <p:sp>
        <p:nvSpPr>
          <p:cNvPr id="22" name="Text 20"/>
          <p:cNvSpPr/>
          <p:nvPr/>
        </p:nvSpPr>
        <p:spPr>
          <a:xfrm>
            <a:off x="777240" y="3520440"/>
            <a:ext cx="9646920" cy="365760"/>
          </a:xfrm>
          <a:prstGeom prst="rect">
            <a:avLst/>
          </a:prstGeom>
          <a:noFill/>
          <a:ln/>
        </p:spPr>
        <p:txBody>
          <a:bodyPr wrap="square" rtlCol="0" anchor="ctr"/>
          <a:lstStyle/>
          <a:p>
            <a:pPr indent="0" marL="0">
              <a:buNone/>
            </a:pPr>
            <a:r>
              <a:rPr lang="en-US" sz="1400" b="1" dirty="0">
                <a:solidFill>
                  <a:srgbClr val="6366F1"/>
                </a:solidFill>
              </a:rPr>
              <a:t>Formaliser le patch management (délai cible, taux de couverture suivi) sur postes et serveurs</a:t>
            </a:r>
            <a:endParaRPr lang="en-US" sz="1400" dirty="0"/>
          </a:p>
        </p:txBody>
      </p:sp>
      <p:sp>
        <p:nvSpPr>
          <p:cNvPr id="23" name="Text 21"/>
          <p:cNvSpPr/>
          <p:nvPr/>
        </p:nvSpPr>
        <p:spPr>
          <a:xfrm>
            <a:off x="777240" y="3886200"/>
            <a:ext cx="10698480" cy="274320"/>
          </a:xfrm>
          <a:prstGeom prst="rect">
            <a:avLst/>
          </a:prstGeom>
          <a:noFill/>
          <a:ln/>
        </p:spPr>
        <p:txBody>
          <a:bodyPr wrap="square" rtlCol="0" anchor="ctr"/>
          <a:lstStyle/>
          <a:p>
            <a:pPr indent="0" marL="0">
              <a:buNone/>
            </a:pPr>
            <a:r>
              <a:rPr lang="en-US" sz="1000" i="1" dirty="0">
                <a:solidFill>
                  <a:srgbClr val="64748B"/>
                </a:solidFill>
              </a:rPr>
              <a:t>Axe : Infrastructure &amp; exploitation  ·  Source : diagnostic-parc-it</a:t>
            </a:r>
            <a:endParaRPr lang="en-US" sz="1000" dirty="0"/>
          </a:p>
        </p:txBody>
      </p:sp>
      <p:sp>
        <p:nvSpPr>
          <p:cNvPr id="24" name="Text 22"/>
          <p:cNvSpPr/>
          <p:nvPr/>
        </p:nvSpPr>
        <p:spPr>
          <a:xfrm>
            <a:off x="777240" y="4133088"/>
            <a:ext cx="10698480" cy="320040"/>
          </a:xfrm>
          <a:prstGeom prst="rect">
            <a:avLst/>
          </a:prstGeom>
          <a:noFill/>
          <a:ln/>
        </p:spPr>
        <p:txBody>
          <a:bodyPr wrap="square" rtlCol="0" anchor="t"/>
          <a:lstStyle/>
          <a:p>
            <a:pPr indent="0" marL="0">
              <a:buNone/>
            </a:pPr>
            <a:r>
              <a:rPr lang="en-US" sz="1000" dirty="0">
                <a:solidFill>
                  <a:srgbClr val="0F172A"/>
                </a:solidFill>
              </a:rPr>
              <a:t>Absence de délai formalisé et de suivi expose à des vulnérabilités non corrigées, enjeu majeur au regard de NIS2 et des exigences clients ISO 27001.</a:t>
            </a:r>
            <a:endParaRPr lang="en-US" sz="1000" dirty="0"/>
          </a:p>
        </p:txBody>
      </p:sp>
      <p:sp>
        <p:nvSpPr>
          <p:cNvPr id="25" name="Shape 23"/>
          <p:cNvSpPr/>
          <p:nvPr/>
        </p:nvSpPr>
        <p:spPr>
          <a:xfrm>
            <a:off x="548640" y="4526280"/>
            <a:ext cx="11091672" cy="1005840"/>
          </a:xfrm>
          <a:prstGeom prst="rect">
            <a:avLst/>
          </a:prstGeom>
          <a:solidFill>
            <a:srgbClr val="FFFFFF"/>
          </a:solidFill>
          <a:ln w="6350">
            <a:solidFill>
              <a:srgbClr val="E2E8F0"/>
            </a:solidFill>
            <a:prstDash val="solid"/>
          </a:ln>
        </p:spPr>
      </p:sp>
      <p:sp>
        <p:nvSpPr>
          <p:cNvPr id="26" name="Shape 24"/>
          <p:cNvSpPr/>
          <p:nvPr/>
        </p:nvSpPr>
        <p:spPr>
          <a:xfrm>
            <a:off x="548640" y="4526280"/>
            <a:ext cx="109728" cy="1005840"/>
          </a:xfrm>
          <a:prstGeom prst="rect">
            <a:avLst/>
          </a:prstGeom>
          <a:solidFill>
            <a:srgbClr val="EF4444"/>
          </a:solidFill>
          <a:ln w="12700">
            <a:solidFill>
              <a:srgbClr val="EF4444"/>
            </a:solidFill>
            <a:prstDash val="solid"/>
          </a:ln>
        </p:spPr>
      </p:sp>
      <p:sp>
        <p:nvSpPr>
          <p:cNvPr id="27" name="Shape 25"/>
          <p:cNvSpPr/>
          <p:nvPr/>
        </p:nvSpPr>
        <p:spPr>
          <a:xfrm>
            <a:off x="10515600" y="4617720"/>
            <a:ext cx="1051560" cy="365760"/>
          </a:xfrm>
          <a:prstGeom prst="roundRect">
            <a:avLst>
              <a:gd name="adj" fmla="val 12500"/>
            </a:avLst>
          </a:prstGeom>
          <a:solidFill>
            <a:srgbClr val="EF4444"/>
          </a:solidFill>
          <a:ln w="12700">
            <a:solidFill>
              <a:srgbClr val="EF4444"/>
            </a:solidFill>
            <a:prstDash val="solid"/>
          </a:ln>
        </p:spPr>
      </p:sp>
      <p:sp>
        <p:nvSpPr>
          <p:cNvPr id="28" name="Text 26"/>
          <p:cNvSpPr/>
          <p:nvPr/>
        </p:nvSpPr>
        <p:spPr>
          <a:xfrm>
            <a:off x="10515600" y="4617720"/>
            <a:ext cx="1051560" cy="365760"/>
          </a:xfrm>
          <a:prstGeom prst="rect">
            <a:avLst/>
          </a:prstGeom>
          <a:noFill/>
          <a:ln/>
        </p:spPr>
        <p:txBody>
          <a:bodyPr wrap="square" rtlCol="0" anchor="ctr"/>
          <a:lstStyle/>
          <a:p>
            <a:pPr algn="ctr" indent="0" marL="0">
              <a:buNone/>
            </a:pPr>
            <a:r>
              <a:rPr lang="en-US" sz="1000" b="1" dirty="0">
                <a:solidFill>
                  <a:srgbClr val="FFFFFF"/>
                </a:solidFill>
              </a:rPr>
              <a:t>Critique</a:t>
            </a:r>
            <a:endParaRPr lang="en-US" sz="1000" dirty="0"/>
          </a:p>
        </p:txBody>
      </p:sp>
      <p:sp>
        <p:nvSpPr>
          <p:cNvPr id="29" name="Text 27"/>
          <p:cNvSpPr/>
          <p:nvPr/>
        </p:nvSpPr>
        <p:spPr>
          <a:xfrm>
            <a:off x="777240" y="4572000"/>
            <a:ext cx="9646920" cy="365760"/>
          </a:xfrm>
          <a:prstGeom prst="rect">
            <a:avLst/>
          </a:prstGeom>
          <a:noFill/>
          <a:ln/>
        </p:spPr>
        <p:txBody>
          <a:bodyPr wrap="square" rtlCol="0" anchor="ctr"/>
          <a:lstStyle/>
          <a:p>
            <a:pPr indent="0" marL="0">
              <a:buNone/>
            </a:pPr>
            <a:r>
              <a:rPr lang="en-US" sz="1400" b="1" dirty="0">
                <a:solidFill>
                  <a:srgbClr val="6366F1"/>
                </a:solidFill>
              </a:rPr>
              <a:t>Lancer un audit RGPD/AI Act ciblé sur les traitements IA (cartographie, bases légales, AIPD)</a:t>
            </a:r>
            <a:endParaRPr lang="en-US" sz="1400" dirty="0"/>
          </a:p>
        </p:txBody>
      </p:sp>
      <p:sp>
        <p:nvSpPr>
          <p:cNvPr id="30" name="Text 28"/>
          <p:cNvSpPr/>
          <p:nvPr/>
        </p:nvSpPr>
        <p:spPr>
          <a:xfrm>
            <a:off x="777240" y="4937760"/>
            <a:ext cx="10698480" cy="274320"/>
          </a:xfrm>
          <a:prstGeom prst="rect">
            <a:avLst/>
          </a:prstGeom>
          <a:noFill/>
          <a:ln/>
        </p:spPr>
        <p:txBody>
          <a:bodyPr wrap="square" rtlCol="0" anchor="ctr"/>
          <a:lstStyle/>
          <a:p>
            <a:pPr indent="0" marL="0">
              <a:buNone/>
            </a:pPr>
            <a:r>
              <a:rPr lang="en-US" sz="1000" i="1" dirty="0">
                <a:solidFill>
                  <a:srgbClr val="64748B"/>
                </a:solidFill>
              </a:rPr>
              <a:t>Axe : Conformité réglementaire &amp; IA  ·  Source : diagnostic-auto-ia</a:t>
            </a:r>
            <a:endParaRPr lang="en-US" sz="1000" dirty="0"/>
          </a:p>
        </p:txBody>
      </p:sp>
      <p:sp>
        <p:nvSpPr>
          <p:cNvPr id="31" name="Text 29"/>
          <p:cNvSpPr/>
          <p:nvPr/>
        </p:nvSpPr>
        <p:spPr>
          <a:xfrm>
            <a:off x="777240" y="5184648"/>
            <a:ext cx="10698480" cy="320040"/>
          </a:xfrm>
          <a:prstGeom prst="rect">
            <a:avLst/>
          </a:prstGeom>
          <a:noFill/>
          <a:ln/>
        </p:spPr>
        <p:txBody>
          <a:bodyPr wrap="square" rtlCol="0" anchor="t"/>
          <a:lstStyle/>
          <a:p>
            <a:pPr indent="0" marL="0">
              <a:buNone/>
            </a:pPr>
            <a:r>
              <a:rPr lang="en-US" sz="1000" dirty="0">
                <a:solidFill>
                  <a:srgbClr val="0F172A"/>
                </a:solidFill>
              </a:rPr>
              <a:t>Absence de cadrage formel conditionnant la crédibilité du groupe lors de due diligences M&amp;A et son développement international.</a:t>
            </a:r>
            <a:endParaRPr lang="en-US" sz="1000" dirty="0"/>
          </a:p>
        </p:txBody>
      </p:sp>
      <p:sp>
        <p:nvSpPr>
          <p:cNvPr id="32" name="Shape 30"/>
          <p:cNvSpPr/>
          <p:nvPr/>
        </p:nvSpPr>
        <p:spPr>
          <a:xfrm>
            <a:off x="548640" y="5577840"/>
            <a:ext cx="11091672" cy="1005840"/>
          </a:xfrm>
          <a:prstGeom prst="rect">
            <a:avLst/>
          </a:prstGeom>
          <a:solidFill>
            <a:srgbClr val="FFFFFF"/>
          </a:solidFill>
          <a:ln w="6350">
            <a:solidFill>
              <a:srgbClr val="E2E8F0"/>
            </a:solidFill>
            <a:prstDash val="solid"/>
          </a:ln>
        </p:spPr>
      </p:sp>
      <p:sp>
        <p:nvSpPr>
          <p:cNvPr id="33" name="Shape 31"/>
          <p:cNvSpPr/>
          <p:nvPr/>
        </p:nvSpPr>
        <p:spPr>
          <a:xfrm>
            <a:off x="548640" y="5577840"/>
            <a:ext cx="109728" cy="1005840"/>
          </a:xfrm>
          <a:prstGeom prst="rect">
            <a:avLst/>
          </a:prstGeom>
          <a:solidFill>
            <a:srgbClr val="EF4444"/>
          </a:solidFill>
          <a:ln w="12700">
            <a:solidFill>
              <a:srgbClr val="EF4444"/>
            </a:solidFill>
            <a:prstDash val="solid"/>
          </a:ln>
        </p:spPr>
      </p:sp>
      <p:sp>
        <p:nvSpPr>
          <p:cNvPr id="34" name="Shape 32"/>
          <p:cNvSpPr/>
          <p:nvPr/>
        </p:nvSpPr>
        <p:spPr>
          <a:xfrm>
            <a:off x="10515600" y="5669280"/>
            <a:ext cx="1051560" cy="365760"/>
          </a:xfrm>
          <a:prstGeom prst="roundRect">
            <a:avLst>
              <a:gd name="adj" fmla="val 12500"/>
            </a:avLst>
          </a:prstGeom>
          <a:solidFill>
            <a:srgbClr val="EF4444"/>
          </a:solidFill>
          <a:ln w="12700">
            <a:solidFill>
              <a:srgbClr val="EF4444"/>
            </a:solidFill>
            <a:prstDash val="solid"/>
          </a:ln>
        </p:spPr>
      </p:sp>
      <p:sp>
        <p:nvSpPr>
          <p:cNvPr id="35" name="Text 33"/>
          <p:cNvSpPr/>
          <p:nvPr/>
        </p:nvSpPr>
        <p:spPr>
          <a:xfrm>
            <a:off x="10515600" y="5669280"/>
            <a:ext cx="1051560" cy="365760"/>
          </a:xfrm>
          <a:prstGeom prst="rect">
            <a:avLst/>
          </a:prstGeom>
          <a:noFill/>
          <a:ln/>
        </p:spPr>
        <p:txBody>
          <a:bodyPr wrap="square" rtlCol="0" anchor="ctr"/>
          <a:lstStyle/>
          <a:p>
            <a:pPr algn="ctr" indent="0" marL="0">
              <a:buNone/>
            </a:pPr>
            <a:r>
              <a:rPr lang="en-US" sz="1000" b="1" dirty="0">
                <a:solidFill>
                  <a:srgbClr val="FFFFFF"/>
                </a:solidFill>
              </a:rPr>
              <a:t>Critique</a:t>
            </a:r>
            <a:endParaRPr lang="en-US" sz="1000" dirty="0"/>
          </a:p>
        </p:txBody>
      </p:sp>
      <p:sp>
        <p:nvSpPr>
          <p:cNvPr id="36" name="Text 34"/>
          <p:cNvSpPr/>
          <p:nvPr/>
        </p:nvSpPr>
        <p:spPr>
          <a:xfrm>
            <a:off x="777240" y="5623560"/>
            <a:ext cx="9646920" cy="365760"/>
          </a:xfrm>
          <a:prstGeom prst="rect">
            <a:avLst/>
          </a:prstGeom>
          <a:noFill/>
          <a:ln/>
        </p:spPr>
        <p:txBody>
          <a:bodyPr wrap="square" rtlCol="0" anchor="ctr"/>
          <a:lstStyle/>
          <a:p>
            <a:pPr indent="0" marL="0">
              <a:buNone/>
            </a:pPr>
            <a:r>
              <a:rPr lang="en-US" sz="1400" b="1" dirty="0">
                <a:solidFill>
                  <a:srgbClr val="6366F1"/>
                </a:solidFill>
              </a:rPr>
              <a:t>Encadrer formellement les transferts de données hors UE/EEE (clauses contractuelles types, analyse Schrems II)</a:t>
            </a:r>
            <a:endParaRPr lang="en-US" sz="1400" dirty="0"/>
          </a:p>
        </p:txBody>
      </p:sp>
      <p:sp>
        <p:nvSpPr>
          <p:cNvPr id="37" name="Text 35"/>
          <p:cNvSpPr/>
          <p:nvPr/>
        </p:nvSpPr>
        <p:spPr>
          <a:xfrm>
            <a:off x="777240" y="5989320"/>
            <a:ext cx="10698480" cy="274320"/>
          </a:xfrm>
          <a:prstGeom prst="rect">
            <a:avLst/>
          </a:prstGeom>
          <a:noFill/>
          <a:ln/>
        </p:spPr>
        <p:txBody>
          <a:bodyPr wrap="square" rtlCol="0" anchor="ctr"/>
          <a:lstStyle/>
          <a:p>
            <a:pPr indent="0" marL="0">
              <a:buNone/>
            </a:pPr>
            <a:r>
              <a:rPr lang="en-US" sz="1000" i="1" dirty="0">
                <a:solidFill>
                  <a:srgbClr val="64748B"/>
                </a:solidFill>
              </a:rPr>
              <a:t>Axe : Conformité réglementaire RGPD  ·  Source : diagnostic-rgpd</a:t>
            </a:r>
            <a:endParaRPr lang="en-US" sz="1000" dirty="0"/>
          </a:p>
        </p:txBody>
      </p:sp>
      <p:sp>
        <p:nvSpPr>
          <p:cNvPr id="38" name="Text 36"/>
          <p:cNvSpPr/>
          <p:nvPr/>
        </p:nvSpPr>
        <p:spPr>
          <a:xfrm>
            <a:off x="777240" y="6236208"/>
            <a:ext cx="10698480" cy="320040"/>
          </a:xfrm>
          <a:prstGeom prst="rect">
            <a:avLst/>
          </a:prstGeom>
          <a:noFill/>
          <a:ln/>
        </p:spPr>
        <p:txBody>
          <a:bodyPr wrap="square" rtlCol="0" anchor="t"/>
          <a:lstStyle/>
          <a:p>
            <a:pPr indent="0" marL="0">
              <a:buNone/>
            </a:pPr>
            <a:r>
              <a:rPr lang="en-US" sz="1000" dirty="0">
                <a:solidFill>
                  <a:srgbClr val="0F172A"/>
                </a:solidFill>
              </a:rPr>
              <a:t>Sujet critique compte tenu de la stratégie d'internationalisation impliquant des flux vers des filiales ou prestataires hors UE.</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365760"/>
            <a:ext cx="10972800" cy="548640"/>
          </a:xfrm>
          <a:prstGeom prst="rect">
            <a:avLst/>
          </a:prstGeom>
          <a:noFill/>
          <a:ln/>
        </p:spPr>
        <p:txBody>
          <a:bodyPr wrap="square" rtlCol="0" anchor="ctr"/>
          <a:lstStyle/>
          <a:p>
            <a:pPr indent="0" marL="0">
              <a:buNone/>
            </a:pPr>
            <a:r>
              <a:rPr lang="en-US" sz="2800" b="1" dirty="0">
                <a:solidFill>
                  <a:srgbClr val="6366F1"/>
                </a:solidFill>
                <a:latin typeface="Calibri" pitchFamily="34" charset="0"/>
                <a:ea typeface="Calibri" pitchFamily="34" charset="-122"/>
                <a:cs typeface="Calibri" pitchFamily="34" charset="-120"/>
              </a:rPr>
              <a:t>Plan d'action — Horizon 60j</a:t>
            </a:r>
            <a:endParaRPr lang="en-US" sz="2800" dirty="0"/>
          </a:p>
        </p:txBody>
      </p:sp>
      <p:sp>
        <p:nvSpPr>
          <p:cNvPr id="3" name="Text 1"/>
          <p:cNvSpPr/>
          <p:nvPr/>
        </p:nvSpPr>
        <p:spPr>
          <a:xfrm>
            <a:off x="548640" y="914400"/>
            <a:ext cx="10972800" cy="365760"/>
          </a:xfrm>
          <a:prstGeom prst="rect">
            <a:avLst/>
          </a:prstGeom>
          <a:noFill/>
          <a:ln/>
        </p:spPr>
        <p:txBody>
          <a:bodyPr wrap="square" rtlCol="0" anchor="ctr"/>
          <a:lstStyle/>
          <a:p>
            <a:pPr indent="0" marL="0">
              <a:buNone/>
            </a:pPr>
            <a:r>
              <a:rPr lang="en-US" sz="1200" i="1" dirty="0">
                <a:solidFill>
                  <a:srgbClr val="64748B"/>
                </a:solidFill>
              </a:rPr>
              <a:t>4 actions planifiées</a:t>
            </a:r>
            <a:endParaRPr lang="en-US" sz="1200" dirty="0"/>
          </a:p>
        </p:txBody>
      </p:sp>
      <p:sp>
        <p:nvSpPr>
          <p:cNvPr id="4" name="Shape 2"/>
          <p:cNvSpPr/>
          <p:nvPr/>
        </p:nvSpPr>
        <p:spPr>
          <a:xfrm>
            <a:off x="548640" y="1371600"/>
            <a:ext cx="11091672" cy="1005840"/>
          </a:xfrm>
          <a:prstGeom prst="rect">
            <a:avLst/>
          </a:prstGeom>
          <a:solidFill>
            <a:srgbClr val="FFFFFF"/>
          </a:solidFill>
          <a:ln w="6350">
            <a:solidFill>
              <a:srgbClr val="E2E8F0"/>
            </a:solidFill>
            <a:prstDash val="solid"/>
          </a:ln>
        </p:spPr>
      </p:sp>
      <p:sp>
        <p:nvSpPr>
          <p:cNvPr id="5" name="Shape 3"/>
          <p:cNvSpPr/>
          <p:nvPr/>
        </p:nvSpPr>
        <p:spPr>
          <a:xfrm>
            <a:off x="548640" y="1371600"/>
            <a:ext cx="109728" cy="1005840"/>
          </a:xfrm>
          <a:prstGeom prst="rect">
            <a:avLst/>
          </a:prstGeom>
          <a:solidFill>
            <a:srgbClr val="F59E0B"/>
          </a:solidFill>
          <a:ln w="12700">
            <a:solidFill>
              <a:srgbClr val="F59E0B"/>
            </a:solidFill>
            <a:prstDash val="solid"/>
          </a:ln>
        </p:spPr>
      </p:sp>
      <p:sp>
        <p:nvSpPr>
          <p:cNvPr id="6" name="Shape 4"/>
          <p:cNvSpPr/>
          <p:nvPr/>
        </p:nvSpPr>
        <p:spPr>
          <a:xfrm>
            <a:off x="10515600" y="1463040"/>
            <a:ext cx="1051560" cy="365760"/>
          </a:xfrm>
          <a:prstGeom prst="roundRect">
            <a:avLst>
              <a:gd name="adj" fmla="val 12500"/>
            </a:avLst>
          </a:prstGeom>
          <a:solidFill>
            <a:srgbClr val="F59E0B"/>
          </a:solidFill>
          <a:ln w="12700">
            <a:solidFill>
              <a:srgbClr val="F59E0B"/>
            </a:solidFill>
            <a:prstDash val="solid"/>
          </a:ln>
        </p:spPr>
      </p:sp>
      <p:sp>
        <p:nvSpPr>
          <p:cNvPr id="7" name="Text 5"/>
          <p:cNvSpPr/>
          <p:nvPr/>
        </p:nvSpPr>
        <p:spPr>
          <a:xfrm>
            <a:off x="10515600" y="1463040"/>
            <a:ext cx="1051560" cy="365760"/>
          </a:xfrm>
          <a:prstGeom prst="rect">
            <a:avLst/>
          </a:prstGeom>
          <a:noFill/>
          <a:ln/>
        </p:spPr>
        <p:txBody>
          <a:bodyPr wrap="square" rtlCol="0" anchor="ctr"/>
          <a:lstStyle/>
          <a:p>
            <a:pPr algn="ctr" indent="0" marL="0">
              <a:buNone/>
            </a:pPr>
            <a:r>
              <a:rPr lang="en-US" sz="1000" b="1" dirty="0">
                <a:solidFill>
                  <a:srgbClr val="FFFFFF"/>
                </a:solidFill>
              </a:rPr>
              <a:t>Élevé</a:t>
            </a:r>
            <a:endParaRPr lang="en-US" sz="1000" dirty="0"/>
          </a:p>
        </p:txBody>
      </p:sp>
      <p:sp>
        <p:nvSpPr>
          <p:cNvPr id="8" name="Text 6"/>
          <p:cNvSpPr/>
          <p:nvPr/>
        </p:nvSpPr>
        <p:spPr>
          <a:xfrm>
            <a:off x="777240" y="1417320"/>
            <a:ext cx="9646920" cy="365760"/>
          </a:xfrm>
          <a:prstGeom prst="rect">
            <a:avLst/>
          </a:prstGeom>
          <a:noFill/>
          <a:ln/>
        </p:spPr>
        <p:txBody>
          <a:bodyPr wrap="square" rtlCol="0" anchor="ctr"/>
          <a:lstStyle/>
          <a:p>
            <a:pPr indent="0" marL="0">
              <a:buNone/>
            </a:pPr>
            <a:r>
              <a:rPr lang="en-US" sz="1400" b="1" dirty="0">
                <a:solidFill>
                  <a:srgbClr val="6366F1"/>
                </a:solidFill>
              </a:rPr>
              <a:t>Structurer le pilotage des risques : politique révisée annuellement, décisions de traitement documentées, KRI reportés en comité de direction</a:t>
            </a:r>
            <a:endParaRPr lang="en-US" sz="1400" dirty="0"/>
          </a:p>
        </p:txBody>
      </p:sp>
      <p:sp>
        <p:nvSpPr>
          <p:cNvPr id="9" name="Text 7"/>
          <p:cNvSpPr/>
          <p:nvPr/>
        </p:nvSpPr>
        <p:spPr>
          <a:xfrm>
            <a:off x="777240" y="1783080"/>
            <a:ext cx="10698480" cy="274320"/>
          </a:xfrm>
          <a:prstGeom prst="rect">
            <a:avLst/>
          </a:prstGeom>
          <a:noFill/>
          <a:ln/>
        </p:spPr>
        <p:txBody>
          <a:bodyPr wrap="square" rtlCol="0" anchor="ctr"/>
          <a:lstStyle/>
          <a:p>
            <a:pPr indent="0" marL="0">
              <a:buNone/>
            </a:pPr>
            <a:r>
              <a:rPr lang="en-US" sz="1000" i="1" dirty="0">
                <a:solidFill>
                  <a:srgbClr val="64748B"/>
                </a:solidFill>
              </a:rPr>
              <a:t>Axe : Gouvernance &amp; pilotage des risques  ·  Source : diagnostic-gestion-risques</a:t>
            </a:r>
            <a:endParaRPr lang="en-US" sz="1000" dirty="0"/>
          </a:p>
        </p:txBody>
      </p:sp>
      <p:sp>
        <p:nvSpPr>
          <p:cNvPr id="10" name="Text 8"/>
          <p:cNvSpPr/>
          <p:nvPr/>
        </p:nvSpPr>
        <p:spPr>
          <a:xfrm>
            <a:off x="777240" y="2029968"/>
            <a:ext cx="10698480" cy="320040"/>
          </a:xfrm>
          <a:prstGeom prst="rect">
            <a:avLst/>
          </a:prstGeom>
          <a:noFill/>
          <a:ln/>
        </p:spPr>
        <p:txBody>
          <a:bodyPr wrap="square" rtlCol="0" anchor="t"/>
          <a:lstStyle/>
          <a:p>
            <a:pPr indent="0" marL="0">
              <a:buNone/>
            </a:pPr>
            <a:r>
              <a:rPr lang="en-US" sz="1000" dirty="0">
                <a:solidFill>
                  <a:srgbClr val="0F172A"/>
                </a:solidFill>
              </a:rPr>
              <a:t>Sans pilotage factuel du profil de risque, chaque acquisition ou implantation modifie le périmètre de menace sans ré-évaluation formelle, risque élevé avant toute nouvelle…</a:t>
            </a:r>
            <a:endParaRPr lang="en-US" sz="1000" dirty="0"/>
          </a:p>
        </p:txBody>
      </p:sp>
      <p:sp>
        <p:nvSpPr>
          <p:cNvPr id="11" name="Shape 9"/>
          <p:cNvSpPr/>
          <p:nvPr/>
        </p:nvSpPr>
        <p:spPr>
          <a:xfrm>
            <a:off x="548640" y="2423160"/>
            <a:ext cx="11091672" cy="1005840"/>
          </a:xfrm>
          <a:prstGeom prst="rect">
            <a:avLst/>
          </a:prstGeom>
          <a:solidFill>
            <a:srgbClr val="FFFFFF"/>
          </a:solidFill>
          <a:ln w="6350">
            <a:solidFill>
              <a:srgbClr val="E2E8F0"/>
            </a:solidFill>
            <a:prstDash val="solid"/>
          </a:ln>
        </p:spPr>
      </p:sp>
      <p:sp>
        <p:nvSpPr>
          <p:cNvPr id="12" name="Shape 10"/>
          <p:cNvSpPr/>
          <p:nvPr/>
        </p:nvSpPr>
        <p:spPr>
          <a:xfrm>
            <a:off x="548640" y="2423160"/>
            <a:ext cx="109728" cy="1005840"/>
          </a:xfrm>
          <a:prstGeom prst="rect">
            <a:avLst/>
          </a:prstGeom>
          <a:solidFill>
            <a:srgbClr val="F59E0B"/>
          </a:solidFill>
          <a:ln w="12700">
            <a:solidFill>
              <a:srgbClr val="F59E0B"/>
            </a:solidFill>
            <a:prstDash val="solid"/>
          </a:ln>
        </p:spPr>
      </p:sp>
      <p:sp>
        <p:nvSpPr>
          <p:cNvPr id="13" name="Shape 11"/>
          <p:cNvSpPr/>
          <p:nvPr/>
        </p:nvSpPr>
        <p:spPr>
          <a:xfrm>
            <a:off x="10515600" y="2514600"/>
            <a:ext cx="1051560" cy="365760"/>
          </a:xfrm>
          <a:prstGeom prst="roundRect">
            <a:avLst>
              <a:gd name="adj" fmla="val 12500"/>
            </a:avLst>
          </a:prstGeom>
          <a:solidFill>
            <a:srgbClr val="F59E0B"/>
          </a:solidFill>
          <a:ln w="12700">
            <a:solidFill>
              <a:srgbClr val="F59E0B"/>
            </a:solidFill>
            <a:prstDash val="solid"/>
          </a:ln>
        </p:spPr>
      </p:sp>
      <p:sp>
        <p:nvSpPr>
          <p:cNvPr id="14" name="Text 12"/>
          <p:cNvSpPr/>
          <p:nvPr/>
        </p:nvSpPr>
        <p:spPr>
          <a:xfrm>
            <a:off x="10515600" y="2514600"/>
            <a:ext cx="1051560" cy="365760"/>
          </a:xfrm>
          <a:prstGeom prst="rect">
            <a:avLst/>
          </a:prstGeom>
          <a:noFill/>
          <a:ln/>
        </p:spPr>
        <p:txBody>
          <a:bodyPr wrap="square" rtlCol="0" anchor="ctr"/>
          <a:lstStyle/>
          <a:p>
            <a:pPr algn="ctr" indent="0" marL="0">
              <a:buNone/>
            </a:pPr>
            <a:r>
              <a:rPr lang="en-US" sz="1000" b="1" dirty="0">
                <a:solidFill>
                  <a:srgbClr val="FFFFFF"/>
                </a:solidFill>
              </a:rPr>
              <a:t>Élevé</a:t>
            </a:r>
            <a:endParaRPr lang="en-US" sz="1000" dirty="0"/>
          </a:p>
        </p:txBody>
      </p:sp>
      <p:sp>
        <p:nvSpPr>
          <p:cNvPr id="15" name="Text 13"/>
          <p:cNvSpPr/>
          <p:nvPr/>
        </p:nvSpPr>
        <p:spPr>
          <a:xfrm>
            <a:off x="777240" y="2468880"/>
            <a:ext cx="9646920" cy="365760"/>
          </a:xfrm>
          <a:prstGeom prst="rect">
            <a:avLst/>
          </a:prstGeom>
          <a:noFill/>
          <a:ln/>
        </p:spPr>
        <p:txBody>
          <a:bodyPr wrap="square" rtlCol="0" anchor="ctr"/>
          <a:lstStyle/>
          <a:p>
            <a:pPr indent="0" marL="0">
              <a:buNone/>
            </a:pPr>
            <a:r>
              <a:rPr lang="en-US" sz="1400" b="1" dirty="0">
                <a:solidFill>
                  <a:srgbClr val="6366F1"/>
                </a:solidFill>
              </a:rPr>
              <a:t>Fiabiliser l'inventaire contractuel IT (SLA, renouvellements, contacts) et le reporting IT à la direction</a:t>
            </a:r>
            <a:endParaRPr lang="en-US" sz="1400" dirty="0"/>
          </a:p>
        </p:txBody>
      </p:sp>
      <p:sp>
        <p:nvSpPr>
          <p:cNvPr id="16" name="Text 14"/>
          <p:cNvSpPr/>
          <p:nvPr/>
        </p:nvSpPr>
        <p:spPr>
          <a:xfrm>
            <a:off x="777240" y="2834640"/>
            <a:ext cx="10698480" cy="274320"/>
          </a:xfrm>
          <a:prstGeom prst="rect">
            <a:avLst/>
          </a:prstGeom>
          <a:noFill/>
          <a:ln/>
        </p:spPr>
        <p:txBody>
          <a:bodyPr wrap="square" rtlCol="0" anchor="ctr"/>
          <a:lstStyle/>
          <a:p>
            <a:pPr indent="0" marL="0">
              <a:buNone/>
            </a:pPr>
            <a:r>
              <a:rPr lang="en-US" sz="1000" i="1" dirty="0">
                <a:solidFill>
                  <a:srgbClr val="64748B"/>
                </a:solidFill>
              </a:rPr>
              <a:t>Axe : Gouvernance &amp; pilotage IT  ·  Source : diagnostic-gouvernance-it</a:t>
            </a:r>
            <a:endParaRPr lang="en-US" sz="1000" dirty="0"/>
          </a:p>
        </p:txBody>
      </p:sp>
      <p:sp>
        <p:nvSpPr>
          <p:cNvPr id="17" name="Text 15"/>
          <p:cNvSpPr/>
          <p:nvPr/>
        </p:nvSpPr>
        <p:spPr>
          <a:xfrm>
            <a:off x="777240" y="3081528"/>
            <a:ext cx="10698480" cy="320040"/>
          </a:xfrm>
          <a:prstGeom prst="rect">
            <a:avLst/>
          </a:prstGeom>
          <a:noFill/>
          <a:ln/>
        </p:spPr>
        <p:txBody>
          <a:bodyPr wrap="square" rtlCol="0" anchor="t"/>
          <a:lstStyle/>
          <a:p>
            <a:pPr indent="0" marL="0">
              <a:buNone/>
            </a:pPr>
            <a:r>
              <a:rPr lang="en-US" sz="1000" dirty="0">
                <a:solidFill>
                  <a:srgbClr val="0F172A"/>
                </a:solidFill>
              </a:rPr>
              <a:t>Absence d'inventaire fiabilisé et de reporting complet limite la maîtrise des risques fournisseurs et la visibilité sur la performance/risques cyber en contexte multi-entités.</a:t>
            </a:r>
            <a:endParaRPr lang="en-US" sz="1000" dirty="0"/>
          </a:p>
        </p:txBody>
      </p:sp>
      <p:sp>
        <p:nvSpPr>
          <p:cNvPr id="18" name="Shape 16"/>
          <p:cNvSpPr/>
          <p:nvPr/>
        </p:nvSpPr>
        <p:spPr>
          <a:xfrm>
            <a:off x="548640" y="3474720"/>
            <a:ext cx="11091672" cy="1005840"/>
          </a:xfrm>
          <a:prstGeom prst="rect">
            <a:avLst/>
          </a:prstGeom>
          <a:solidFill>
            <a:srgbClr val="FFFFFF"/>
          </a:solidFill>
          <a:ln w="6350">
            <a:solidFill>
              <a:srgbClr val="E2E8F0"/>
            </a:solidFill>
            <a:prstDash val="solid"/>
          </a:ln>
        </p:spPr>
      </p:sp>
      <p:sp>
        <p:nvSpPr>
          <p:cNvPr id="19" name="Shape 17"/>
          <p:cNvSpPr/>
          <p:nvPr/>
        </p:nvSpPr>
        <p:spPr>
          <a:xfrm>
            <a:off x="548640" y="3474720"/>
            <a:ext cx="109728" cy="1005840"/>
          </a:xfrm>
          <a:prstGeom prst="rect">
            <a:avLst/>
          </a:prstGeom>
          <a:solidFill>
            <a:srgbClr val="F59E0B"/>
          </a:solidFill>
          <a:ln w="12700">
            <a:solidFill>
              <a:srgbClr val="F59E0B"/>
            </a:solidFill>
            <a:prstDash val="solid"/>
          </a:ln>
        </p:spPr>
      </p:sp>
      <p:sp>
        <p:nvSpPr>
          <p:cNvPr id="20" name="Shape 18"/>
          <p:cNvSpPr/>
          <p:nvPr/>
        </p:nvSpPr>
        <p:spPr>
          <a:xfrm>
            <a:off x="10515600" y="3566160"/>
            <a:ext cx="1051560" cy="365760"/>
          </a:xfrm>
          <a:prstGeom prst="roundRect">
            <a:avLst>
              <a:gd name="adj" fmla="val 12500"/>
            </a:avLst>
          </a:prstGeom>
          <a:solidFill>
            <a:srgbClr val="F59E0B"/>
          </a:solidFill>
          <a:ln w="12700">
            <a:solidFill>
              <a:srgbClr val="F59E0B"/>
            </a:solidFill>
            <a:prstDash val="solid"/>
          </a:ln>
        </p:spPr>
      </p:sp>
      <p:sp>
        <p:nvSpPr>
          <p:cNvPr id="21" name="Text 19"/>
          <p:cNvSpPr/>
          <p:nvPr/>
        </p:nvSpPr>
        <p:spPr>
          <a:xfrm>
            <a:off x="10515600" y="3566160"/>
            <a:ext cx="1051560" cy="365760"/>
          </a:xfrm>
          <a:prstGeom prst="rect">
            <a:avLst/>
          </a:prstGeom>
          <a:noFill/>
          <a:ln/>
        </p:spPr>
        <p:txBody>
          <a:bodyPr wrap="square" rtlCol="0" anchor="ctr"/>
          <a:lstStyle/>
          <a:p>
            <a:pPr algn="ctr" indent="0" marL="0">
              <a:buNone/>
            </a:pPr>
            <a:r>
              <a:rPr lang="en-US" sz="1000" b="1" dirty="0">
                <a:solidFill>
                  <a:srgbClr val="FFFFFF"/>
                </a:solidFill>
              </a:rPr>
              <a:t>Élevé</a:t>
            </a:r>
            <a:endParaRPr lang="en-US" sz="1000" dirty="0"/>
          </a:p>
        </p:txBody>
      </p:sp>
      <p:sp>
        <p:nvSpPr>
          <p:cNvPr id="22" name="Text 20"/>
          <p:cNvSpPr/>
          <p:nvPr/>
        </p:nvSpPr>
        <p:spPr>
          <a:xfrm>
            <a:off x="777240" y="3520440"/>
            <a:ext cx="9646920" cy="365760"/>
          </a:xfrm>
          <a:prstGeom prst="rect">
            <a:avLst/>
          </a:prstGeom>
          <a:noFill/>
          <a:ln/>
        </p:spPr>
        <p:txBody>
          <a:bodyPr wrap="square" rtlCol="0" anchor="ctr"/>
          <a:lstStyle/>
          <a:p>
            <a:pPr indent="0" marL="0">
              <a:buNone/>
            </a:pPr>
            <a:r>
              <a:rPr lang="en-US" sz="1400" b="1" dirty="0">
                <a:solidFill>
                  <a:srgbClr val="6366F1"/>
                </a:solidFill>
              </a:rPr>
              <a:t>Renforcer la chaîne de détection-réaction : scans de vulnérabilités, filtrage DNS/web, segmentation Wi-Fi, accélérer le déploiement SIEM/MDR</a:t>
            </a:r>
            <a:endParaRPr lang="en-US" sz="1400" dirty="0"/>
          </a:p>
        </p:txBody>
      </p:sp>
      <p:sp>
        <p:nvSpPr>
          <p:cNvPr id="23" name="Text 21"/>
          <p:cNvSpPr/>
          <p:nvPr/>
        </p:nvSpPr>
        <p:spPr>
          <a:xfrm>
            <a:off x="777240" y="3886200"/>
            <a:ext cx="10698480" cy="274320"/>
          </a:xfrm>
          <a:prstGeom prst="rect">
            <a:avLst/>
          </a:prstGeom>
          <a:noFill/>
          <a:ln/>
        </p:spPr>
        <p:txBody>
          <a:bodyPr wrap="square" rtlCol="0" anchor="ctr"/>
          <a:lstStyle/>
          <a:p>
            <a:pPr indent="0" marL="0">
              <a:buNone/>
            </a:pPr>
            <a:r>
              <a:rPr lang="en-US" sz="1000" i="1" dirty="0">
                <a:solidFill>
                  <a:srgbClr val="64748B"/>
                </a:solidFill>
              </a:rPr>
              <a:t>Axe : Cybersécurité &amp; résilience opérationnelle  ·  Source : diagnostic-avance</a:t>
            </a:r>
            <a:endParaRPr lang="en-US" sz="1000" dirty="0"/>
          </a:p>
        </p:txBody>
      </p:sp>
      <p:sp>
        <p:nvSpPr>
          <p:cNvPr id="24" name="Text 22"/>
          <p:cNvSpPr/>
          <p:nvPr/>
        </p:nvSpPr>
        <p:spPr>
          <a:xfrm>
            <a:off x="777240" y="4133088"/>
            <a:ext cx="10698480" cy="320040"/>
          </a:xfrm>
          <a:prstGeom prst="rect">
            <a:avLst/>
          </a:prstGeom>
          <a:noFill/>
          <a:ln/>
        </p:spPr>
        <p:txBody>
          <a:bodyPr wrap="square" rtlCol="0" anchor="t"/>
          <a:lstStyle/>
          <a:p>
            <a:pPr indent="0" marL="0">
              <a:buNone/>
            </a:pPr>
            <a:r>
              <a:rPr lang="en-US" sz="1000" dirty="0">
                <a:solidFill>
                  <a:srgbClr val="0F172A"/>
                </a:solidFill>
              </a:rPr>
              <a:t>Détection immature créant des angles morts majeurs dans la chaîne de réaction aux incidents, incompatible avec l'exposition cyber affichée du groupe.</a:t>
            </a:r>
            <a:endParaRPr lang="en-US" sz="1000" dirty="0"/>
          </a:p>
        </p:txBody>
      </p:sp>
      <p:sp>
        <p:nvSpPr>
          <p:cNvPr id="25" name="Shape 23"/>
          <p:cNvSpPr/>
          <p:nvPr/>
        </p:nvSpPr>
        <p:spPr>
          <a:xfrm>
            <a:off x="548640" y="4526280"/>
            <a:ext cx="11091672" cy="1005840"/>
          </a:xfrm>
          <a:prstGeom prst="rect">
            <a:avLst/>
          </a:prstGeom>
          <a:solidFill>
            <a:srgbClr val="FFFFFF"/>
          </a:solidFill>
          <a:ln w="6350">
            <a:solidFill>
              <a:srgbClr val="E2E8F0"/>
            </a:solidFill>
            <a:prstDash val="solid"/>
          </a:ln>
        </p:spPr>
      </p:sp>
      <p:sp>
        <p:nvSpPr>
          <p:cNvPr id="26" name="Shape 24"/>
          <p:cNvSpPr/>
          <p:nvPr/>
        </p:nvSpPr>
        <p:spPr>
          <a:xfrm>
            <a:off x="548640" y="4526280"/>
            <a:ext cx="109728" cy="1005840"/>
          </a:xfrm>
          <a:prstGeom prst="rect">
            <a:avLst/>
          </a:prstGeom>
          <a:solidFill>
            <a:srgbClr val="F59E0B"/>
          </a:solidFill>
          <a:ln w="12700">
            <a:solidFill>
              <a:srgbClr val="F59E0B"/>
            </a:solidFill>
            <a:prstDash val="solid"/>
          </a:ln>
        </p:spPr>
      </p:sp>
      <p:sp>
        <p:nvSpPr>
          <p:cNvPr id="27" name="Shape 25"/>
          <p:cNvSpPr/>
          <p:nvPr/>
        </p:nvSpPr>
        <p:spPr>
          <a:xfrm>
            <a:off x="10515600" y="4617720"/>
            <a:ext cx="1051560" cy="365760"/>
          </a:xfrm>
          <a:prstGeom prst="roundRect">
            <a:avLst>
              <a:gd name="adj" fmla="val 12500"/>
            </a:avLst>
          </a:prstGeom>
          <a:solidFill>
            <a:srgbClr val="F59E0B"/>
          </a:solidFill>
          <a:ln w="12700">
            <a:solidFill>
              <a:srgbClr val="F59E0B"/>
            </a:solidFill>
            <a:prstDash val="solid"/>
          </a:ln>
        </p:spPr>
      </p:sp>
      <p:sp>
        <p:nvSpPr>
          <p:cNvPr id="28" name="Text 26"/>
          <p:cNvSpPr/>
          <p:nvPr/>
        </p:nvSpPr>
        <p:spPr>
          <a:xfrm>
            <a:off x="10515600" y="4617720"/>
            <a:ext cx="1051560" cy="365760"/>
          </a:xfrm>
          <a:prstGeom prst="rect">
            <a:avLst/>
          </a:prstGeom>
          <a:noFill/>
          <a:ln/>
        </p:spPr>
        <p:txBody>
          <a:bodyPr wrap="square" rtlCol="0" anchor="ctr"/>
          <a:lstStyle/>
          <a:p>
            <a:pPr algn="ctr" indent="0" marL="0">
              <a:buNone/>
            </a:pPr>
            <a:r>
              <a:rPr lang="en-US" sz="1000" b="1" dirty="0">
                <a:solidFill>
                  <a:srgbClr val="FFFFFF"/>
                </a:solidFill>
              </a:rPr>
              <a:t>Élevé</a:t>
            </a:r>
            <a:endParaRPr lang="en-US" sz="1000" dirty="0"/>
          </a:p>
        </p:txBody>
      </p:sp>
      <p:sp>
        <p:nvSpPr>
          <p:cNvPr id="29" name="Text 27"/>
          <p:cNvSpPr/>
          <p:nvPr/>
        </p:nvSpPr>
        <p:spPr>
          <a:xfrm>
            <a:off x="777240" y="4572000"/>
            <a:ext cx="9646920" cy="365760"/>
          </a:xfrm>
          <a:prstGeom prst="rect">
            <a:avLst/>
          </a:prstGeom>
          <a:noFill/>
          <a:ln/>
        </p:spPr>
        <p:txBody>
          <a:bodyPr wrap="square" rtlCol="0" anchor="ctr"/>
          <a:lstStyle/>
          <a:p>
            <a:pPr indent="0" marL="0">
              <a:buNone/>
            </a:pPr>
            <a:r>
              <a:rPr lang="en-US" sz="1400" b="1" dirty="0">
                <a:solidFill>
                  <a:srgbClr val="6366F1"/>
                </a:solidFill>
              </a:rPr>
              <a:t>Structurer le programme de sensibilisation avec sponsoring direction visible et supports diversifiés récurrents</a:t>
            </a:r>
            <a:endParaRPr lang="en-US" sz="1400" dirty="0"/>
          </a:p>
        </p:txBody>
      </p:sp>
      <p:sp>
        <p:nvSpPr>
          <p:cNvPr id="30" name="Text 28"/>
          <p:cNvSpPr/>
          <p:nvPr/>
        </p:nvSpPr>
        <p:spPr>
          <a:xfrm>
            <a:off x="777240" y="4937760"/>
            <a:ext cx="10698480" cy="274320"/>
          </a:xfrm>
          <a:prstGeom prst="rect">
            <a:avLst/>
          </a:prstGeom>
          <a:noFill/>
          <a:ln/>
        </p:spPr>
        <p:txBody>
          <a:bodyPr wrap="square" rtlCol="0" anchor="ctr"/>
          <a:lstStyle/>
          <a:p>
            <a:pPr indent="0" marL="0">
              <a:buNone/>
            </a:pPr>
            <a:r>
              <a:rPr lang="en-US" sz="1000" i="1" dirty="0">
                <a:solidFill>
                  <a:srgbClr val="64748B"/>
                </a:solidFill>
              </a:rPr>
              <a:t>Axe : Sensibilisation &amp; culture cybersécurité  ·  Source : diagnostic-sensibilisation</a:t>
            </a:r>
            <a:endParaRPr lang="en-US" sz="1000" dirty="0"/>
          </a:p>
        </p:txBody>
      </p:sp>
      <p:sp>
        <p:nvSpPr>
          <p:cNvPr id="31" name="Text 29"/>
          <p:cNvSpPr/>
          <p:nvPr/>
        </p:nvSpPr>
        <p:spPr>
          <a:xfrm>
            <a:off x="777240" y="5184648"/>
            <a:ext cx="10698480" cy="320040"/>
          </a:xfrm>
          <a:prstGeom prst="rect">
            <a:avLst/>
          </a:prstGeom>
          <a:noFill/>
          <a:ln/>
        </p:spPr>
        <p:txBody>
          <a:bodyPr wrap="square" rtlCol="0" anchor="t"/>
          <a:lstStyle/>
          <a:p>
            <a:pPr indent="0" marL="0">
              <a:buNone/>
            </a:pPr>
            <a:r>
              <a:rPr lang="en-US" sz="1000" dirty="0">
                <a:solidFill>
                  <a:srgbClr val="0F172A"/>
                </a:solidFill>
              </a:rPr>
              <a:t>Score de 7/100 et absence de portage direction fragilisent la maîtrise du risque humain, alors que la transformation digitale et l'internationalisation accroissent l'exposition…</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365760"/>
            <a:ext cx="10972800" cy="548640"/>
          </a:xfrm>
          <a:prstGeom prst="rect">
            <a:avLst/>
          </a:prstGeom>
          <a:noFill/>
          <a:ln/>
        </p:spPr>
        <p:txBody>
          <a:bodyPr wrap="square" rtlCol="0" anchor="ctr"/>
          <a:lstStyle/>
          <a:p>
            <a:pPr indent="0" marL="0">
              <a:buNone/>
            </a:pPr>
            <a:r>
              <a:rPr lang="en-US" sz="2800" b="1" dirty="0">
                <a:solidFill>
                  <a:srgbClr val="6366F1"/>
                </a:solidFill>
                <a:latin typeface="Calibri" pitchFamily="34" charset="0"/>
                <a:ea typeface="Calibri" pitchFamily="34" charset="-122"/>
                <a:cs typeface="Calibri" pitchFamily="34" charset="-120"/>
              </a:rPr>
              <a:t>Plan d'action — Horizon 90j</a:t>
            </a:r>
            <a:endParaRPr lang="en-US" sz="2800" dirty="0"/>
          </a:p>
        </p:txBody>
      </p:sp>
      <p:sp>
        <p:nvSpPr>
          <p:cNvPr id="3" name="Text 1"/>
          <p:cNvSpPr/>
          <p:nvPr/>
        </p:nvSpPr>
        <p:spPr>
          <a:xfrm>
            <a:off x="548640" y="914400"/>
            <a:ext cx="10972800" cy="365760"/>
          </a:xfrm>
          <a:prstGeom prst="rect">
            <a:avLst/>
          </a:prstGeom>
          <a:noFill/>
          <a:ln/>
        </p:spPr>
        <p:txBody>
          <a:bodyPr wrap="square" rtlCol="0" anchor="ctr"/>
          <a:lstStyle/>
          <a:p>
            <a:pPr indent="0" marL="0">
              <a:buNone/>
            </a:pPr>
            <a:r>
              <a:rPr lang="en-US" sz="1200" i="1" dirty="0">
                <a:solidFill>
                  <a:srgbClr val="64748B"/>
                </a:solidFill>
              </a:rPr>
              <a:t>3 actions planifiées</a:t>
            </a:r>
            <a:endParaRPr lang="en-US" sz="1200" dirty="0"/>
          </a:p>
        </p:txBody>
      </p:sp>
      <p:sp>
        <p:nvSpPr>
          <p:cNvPr id="4" name="Shape 2"/>
          <p:cNvSpPr/>
          <p:nvPr/>
        </p:nvSpPr>
        <p:spPr>
          <a:xfrm>
            <a:off x="548640" y="1371600"/>
            <a:ext cx="11091672" cy="1005840"/>
          </a:xfrm>
          <a:prstGeom prst="rect">
            <a:avLst/>
          </a:prstGeom>
          <a:solidFill>
            <a:srgbClr val="FFFFFF"/>
          </a:solidFill>
          <a:ln w="6350">
            <a:solidFill>
              <a:srgbClr val="E2E8F0"/>
            </a:solidFill>
            <a:prstDash val="solid"/>
          </a:ln>
        </p:spPr>
      </p:sp>
      <p:sp>
        <p:nvSpPr>
          <p:cNvPr id="5" name="Shape 3"/>
          <p:cNvSpPr/>
          <p:nvPr/>
        </p:nvSpPr>
        <p:spPr>
          <a:xfrm>
            <a:off x="548640" y="1371600"/>
            <a:ext cx="109728" cy="1005840"/>
          </a:xfrm>
          <a:prstGeom prst="rect">
            <a:avLst/>
          </a:prstGeom>
          <a:solidFill>
            <a:srgbClr val="F59E0B"/>
          </a:solidFill>
          <a:ln w="12700">
            <a:solidFill>
              <a:srgbClr val="F59E0B"/>
            </a:solidFill>
            <a:prstDash val="solid"/>
          </a:ln>
        </p:spPr>
      </p:sp>
      <p:sp>
        <p:nvSpPr>
          <p:cNvPr id="6" name="Shape 4"/>
          <p:cNvSpPr/>
          <p:nvPr/>
        </p:nvSpPr>
        <p:spPr>
          <a:xfrm>
            <a:off x="10515600" y="1463040"/>
            <a:ext cx="1051560" cy="365760"/>
          </a:xfrm>
          <a:prstGeom prst="roundRect">
            <a:avLst>
              <a:gd name="adj" fmla="val 12500"/>
            </a:avLst>
          </a:prstGeom>
          <a:solidFill>
            <a:srgbClr val="F59E0B"/>
          </a:solidFill>
          <a:ln w="12700">
            <a:solidFill>
              <a:srgbClr val="F59E0B"/>
            </a:solidFill>
            <a:prstDash val="solid"/>
          </a:ln>
        </p:spPr>
      </p:sp>
      <p:sp>
        <p:nvSpPr>
          <p:cNvPr id="7" name="Text 5"/>
          <p:cNvSpPr/>
          <p:nvPr/>
        </p:nvSpPr>
        <p:spPr>
          <a:xfrm>
            <a:off x="10515600" y="1463040"/>
            <a:ext cx="1051560" cy="365760"/>
          </a:xfrm>
          <a:prstGeom prst="rect">
            <a:avLst/>
          </a:prstGeom>
          <a:noFill/>
          <a:ln/>
        </p:spPr>
        <p:txBody>
          <a:bodyPr wrap="square" rtlCol="0" anchor="ctr"/>
          <a:lstStyle/>
          <a:p>
            <a:pPr algn="ctr" indent="0" marL="0">
              <a:buNone/>
            </a:pPr>
            <a:r>
              <a:rPr lang="en-US" sz="1000" b="1" dirty="0">
                <a:solidFill>
                  <a:srgbClr val="FFFFFF"/>
                </a:solidFill>
              </a:rPr>
              <a:t>Élevé</a:t>
            </a:r>
            <a:endParaRPr lang="en-US" sz="1000" dirty="0"/>
          </a:p>
        </p:txBody>
      </p:sp>
      <p:sp>
        <p:nvSpPr>
          <p:cNvPr id="8" name="Text 6"/>
          <p:cNvSpPr/>
          <p:nvPr/>
        </p:nvSpPr>
        <p:spPr>
          <a:xfrm>
            <a:off x="777240" y="1417320"/>
            <a:ext cx="9646920" cy="365760"/>
          </a:xfrm>
          <a:prstGeom prst="rect">
            <a:avLst/>
          </a:prstGeom>
          <a:noFill/>
          <a:ln/>
        </p:spPr>
        <p:txBody>
          <a:bodyPr wrap="square" rtlCol="0" anchor="ctr"/>
          <a:lstStyle/>
          <a:p>
            <a:pPr indent="0" marL="0">
              <a:buNone/>
            </a:pPr>
            <a:r>
              <a:rPr lang="en-US" sz="1400" b="1" dirty="0">
                <a:solidFill>
                  <a:srgbClr val="6366F1"/>
                </a:solidFill>
              </a:rPr>
              <a:t>Accélérer la trajectoire Zero Trust : Conditional Access, authentification résistante au phishing sur comptes sensibles, SoD sur rôles critiques, bascule ZTNA</a:t>
            </a:r>
            <a:endParaRPr lang="en-US" sz="1400" dirty="0"/>
          </a:p>
        </p:txBody>
      </p:sp>
      <p:sp>
        <p:nvSpPr>
          <p:cNvPr id="9" name="Text 7"/>
          <p:cNvSpPr/>
          <p:nvPr/>
        </p:nvSpPr>
        <p:spPr>
          <a:xfrm>
            <a:off x="777240" y="1783080"/>
            <a:ext cx="10698480" cy="274320"/>
          </a:xfrm>
          <a:prstGeom prst="rect">
            <a:avLst/>
          </a:prstGeom>
          <a:noFill/>
          <a:ln/>
        </p:spPr>
        <p:txBody>
          <a:bodyPr wrap="square" rtlCol="0" anchor="ctr"/>
          <a:lstStyle/>
          <a:p>
            <a:pPr indent="0" marL="0">
              <a:buNone/>
            </a:pPr>
            <a:r>
              <a:rPr lang="en-US" sz="1000" i="1" dirty="0">
                <a:solidFill>
                  <a:srgbClr val="64748B"/>
                </a:solidFill>
              </a:rPr>
              <a:t>Axe : Identité, Appareils &amp; Réseau  ·  Source : diagnostic-zero-trust</a:t>
            </a:r>
            <a:endParaRPr lang="en-US" sz="1000" dirty="0"/>
          </a:p>
        </p:txBody>
      </p:sp>
      <p:sp>
        <p:nvSpPr>
          <p:cNvPr id="10" name="Text 8"/>
          <p:cNvSpPr/>
          <p:nvPr/>
        </p:nvSpPr>
        <p:spPr>
          <a:xfrm>
            <a:off x="777240" y="2029968"/>
            <a:ext cx="10698480" cy="320040"/>
          </a:xfrm>
          <a:prstGeom prst="rect">
            <a:avLst/>
          </a:prstGeom>
          <a:noFill/>
          <a:ln/>
        </p:spPr>
        <p:txBody>
          <a:bodyPr wrap="square" rtlCol="0" anchor="t"/>
          <a:lstStyle/>
          <a:p>
            <a:pPr indent="0" marL="0">
              <a:buNone/>
            </a:pPr>
            <a:r>
              <a:rPr lang="en-US" sz="1000" dirty="0">
                <a:solidFill>
                  <a:srgbClr val="0F172A"/>
                </a:solidFill>
              </a:rPr>
              <a:t>Transition Zero Trust inachevée sur les trois piliers, limitant la granularité de contrôle d'accès attendue par NIS2 et ISO 27001, critique avant toute nouvelle acquisition.</a:t>
            </a:r>
            <a:endParaRPr lang="en-US" sz="1000" dirty="0"/>
          </a:p>
        </p:txBody>
      </p:sp>
      <p:sp>
        <p:nvSpPr>
          <p:cNvPr id="11" name="Shape 9"/>
          <p:cNvSpPr/>
          <p:nvPr/>
        </p:nvSpPr>
        <p:spPr>
          <a:xfrm>
            <a:off x="548640" y="2423160"/>
            <a:ext cx="11091672" cy="1005840"/>
          </a:xfrm>
          <a:prstGeom prst="rect">
            <a:avLst/>
          </a:prstGeom>
          <a:solidFill>
            <a:srgbClr val="FFFFFF"/>
          </a:solidFill>
          <a:ln w="6350">
            <a:solidFill>
              <a:srgbClr val="E2E8F0"/>
            </a:solidFill>
            <a:prstDash val="solid"/>
          </a:ln>
        </p:spPr>
      </p:sp>
      <p:sp>
        <p:nvSpPr>
          <p:cNvPr id="12" name="Shape 10"/>
          <p:cNvSpPr/>
          <p:nvPr/>
        </p:nvSpPr>
        <p:spPr>
          <a:xfrm>
            <a:off x="548640" y="2423160"/>
            <a:ext cx="109728" cy="1005840"/>
          </a:xfrm>
          <a:prstGeom prst="rect">
            <a:avLst/>
          </a:prstGeom>
          <a:solidFill>
            <a:srgbClr val="0E5C73"/>
          </a:solidFill>
          <a:ln w="12700">
            <a:solidFill>
              <a:srgbClr val="0E5C73"/>
            </a:solidFill>
            <a:prstDash val="solid"/>
          </a:ln>
        </p:spPr>
      </p:sp>
      <p:sp>
        <p:nvSpPr>
          <p:cNvPr id="13" name="Shape 11"/>
          <p:cNvSpPr/>
          <p:nvPr/>
        </p:nvSpPr>
        <p:spPr>
          <a:xfrm>
            <a:off x="10515600" y="2514600"/>
            <a:ext cx="1051560" cy="365760"/>
          </a:xfrm>
          <a:prstGeom prst="roundRect">
            <a:avLst>
              <a:gd name="adj" fmla="val 12500"/>
            </a:avLst>
          </a:prstGeom>
          <a:solidFill>
            <a:srgbClr val="0E5C73"/>
          </a:solidFill>
          <a:ln w="12700">
            <a:solidFill>
              <a:srgbClr val="0E5C73"/>
            </a:solidFill>
            <a:prstDash val="solid"/>
          </a:ln>
        </p:spPr>
      </p:sp>
      <p:sp>
        <p:nvSpPr>
          <p:cNvPr id="14" name="Text 12"/>
          <p:cNvSpPr/>
          <p:nvPr/>
        </p:nvSpPr>
        <p:spPr>
          <a:xfrm>
            <a:off x="10515600" y="2514600"/>
            <a:ext cx="1051560" cy="365760"/>
          </a:xfrm>
          <a:prstGeom prst="rect">
            <a:avLst/>
          </a:prstGeom>
          <a:noFill/>
          <a:ln/>
        </p:spPr>
        <p:txBody>
          <a:bodyPr wrap="square" rtlCol="0" anchor="ctr"/>
          <a:lstStyle/>
          <a:p>
            <a:pPr algn="ctr" indent="0" marL="0">
              <a:buNone/>
            </a:pPr>
            <a:r>
              <a:rPr lang="en-US" sz="1000" b="1" dirty="0">
                <a:solidFill>
                  <a:srgbClr val="FFFFFF"/>
                </a:solidFill>
              </a:rPr>
              <a:t>Modéré</a:t>
            </a:r>
            <a:endParaRPr lang="en-US" sz="1000" dirty="0"/>
          </a:p>
        </p:txBody>
      </p:sp>
      <p:sp>
        <p:nvSpPr>
          <p:cNvPr id="15" name="Text 13"/>
          <p:cNvSpPr/>
          <p:nvPr/>
        </p:nvSpPr>
        <p:spPr>
          <a:xfrm>
            <a:off x="777240" y="2468880"/>
            <a:ext cx="9646920" cy="365760"/>
          </a:xfrm>
          <a:prstGeom prst="rect">
            <a:avLst/>
          </a:prstGeom>
          <a:noFill/>
          <a:ln/>
        </p:spPr>
        <p:txBody>
          <a:bodyPr wrap="square" rtlCol="0" anchor="ctr"/>
          <a:lstStyle/>
          <a:p>
            <a:pPr indent="0" marL="0">
              <a:buNone/>
            </a:pPr>
            <a:r>
              <a:rPr lang="en-US" sz="1400" b="1" dirty="0">
                <a:solidFill>
                  <a:srgbClr val="6366F1"/>
                </a:solidFill>
              </a:rPr>
              <a:t>Formaliser le plan de renouvellement du parc (durée de vie cible, budget prévisionnel) et centraliser le suivi des contrats de maintenance</a:t>
            </a:r>
            <a:endParaRPr lang="en-US" sz="1400" dirty="0"/>
          </a:p>
        </p:txBody>
      </p:sp>
      <p:sp>
        <p:nvSpPr>
          <p:cNvPr id="16" name="Text 14"/>
          <p:cNvSpPr/>
          <p:nvPr/>
        </p:nvSpPr>
        <p:spPr>
          <a:xfrm>
            <a:off x="777240" y="2834640"/>
            <a:ext cx="10698480" cy="274320"/>
          </a:xfrm>
          <a:prstGeom prst="rect">
            <a:avLst/>
          </a:prstGeom>
          <a:noFill/>
          <a:ln/>
        </p:spPr>
        <p:txBody>
          <a:bodyPr wrap="square" rtlCol="0" anchor="ctr"/>
          <a:lstStyle/>
          <a:p>
            <a:pPr indent="0" marL="0">
              <a:buNone/>
            </a:pPr>
            <a:r>
              <a:rPr lang="en-US" sz="1000" i="1" dirty="0">
                <a:solidFill>
                  <a:srgbClr val="64748B"/>
                </a:solidFill>
              </a:rPr>
              <a:t>Axe : Infrastructure &amp; exploitation  ·  Source : diagnostic-parc-it</a:t>
            </a:r>
            <a:endParaRPr lang="en-US" sz="1000" dirty="0"/>
          </a:p>
        </p:txBody>
      </p:sp>
      <p:sp>
        <p:nvSpPr>
          <p:cNvPr id="17" name="Text 15"/>
          <p:cNvSpPr/>
          <p:nvPr/>
        </p:nvSpPr>
        <p:spPr>
          <a:xfrm>
            <a:off x="777240" y="3081528"/>
            <a:ext cx="10698480" cy="320040"/>
          </a:xfrm>
          <a:prstGeom prst="rect">
            <a:avLst/>
          </a:prstGeom>
          <a:noFill/>
          <a:ln/>
        </p:spPr>
        <p:txBody>
          <a:bodyPr wrap="square" rtlCol="0" anchor="t"/>
          <a:lstStyle/>
          <a:p>
            <a:pPr indent="0" marL="0">
              <a:buNone/>
            </a:pPr>
            <a:r>
              <a:rPr lang="en-US" sz="1000" dirty="0">
                <a:solidFill>
                  <a:srgbClr val="0F172A"/>
                </a:solidFill>
              </a:rPr>
              <a:t>Anticiper l'absorption de parcs hétérogènes lors de futures intégrations et sécuriser les SLA dans un contexte multi-géographique.</a:t>
            </a:r>
            <a:endParaRPr lang="en-US" sz="1000" dirty="0"/>
          </a:p>
        </p:txBody>
      </p:sp>
      <p:sp>
        <p:nvSpPr>
          <p:cNvPr id="18" name="Shape 16"/>
          <p:cNvSpPr/>
          <p:nvPr/>
        </p:nvSpPr>
        <p:spPr>
          <a:xfrm>
            <a:off x="548640" y="3474720"/>
            <a:ext cx="11091672" cy="1005840"/>
          </a:xfrm>
          <a:prstGeom prst="rect">
            <a:avLst/>
          </a:prstGeom>
          <a:solidFill>
            <a:srgbClr val="FFFFFF"/>
          </a:solidFill>
          <a:ln w="6350">
            <a:solidFill>
              <a:srgbClr val="E2E8F0"/>
            </a:solidFill>
            <a:prstDash val="solid"/>
          </a:ln>
        </p:spPr>
      </p:sp>
      <p:sp>
        <p:nvSpPr>
          <p:cNvPr id="19" name="Shape 17"/>
          <p:cNvSpPr/>
          <p:nvPr/>
        </p:nvSpPr>
        <p:spPr>
          <a:xfrm>
            <a:off x="548640" y="3474720"/>
            <a:ext cx="109728" cy="1005840"/>
          </a:xfrm>
          <a:prstGeom prst="rect">
            <a:avLst/>
          </a:prstGeom>
          <a:solidFill>
            <a:srgbClr val="0E5C73"/>
          </a:solidFill>
          <a:ln w="12700">
            <a:solidFill>
              <a:srgbClr val="0E5C73"/>
            </a:solidFill>
            <a:prstDash val="solid"/>
          </a:ln>
        </p:spPr>
      </p:sp>
      <p:sp>
        <p:nvSpPr>
          <p:cNvPr id="20" name="Shape 18"/>
          <p:cNvSpPr/>
          <p:nvPr/>
        </p:nvSpPr>
        <p:spPr>
          <a:xfrm>
            <a:off x="10515600" y="3566160"/>
            <a:ext cx="1051560" cy="365760"/>
          </a:xfrm>
          <a:prstGeom prst="roundRect">
            <a:avLst>
              <a:gd name="adj" fmla="val 12500"/>
            </a:avLst>
          </a:prstGeom>
          <a:solidFill>
            <a:srgbClr val="0E5C73"/>
          </a:solidFill>
          <a:ln w="12700">
            <a:solidFill>
              <a:srgbClr val="0E5C73"/>
            </a:solidFill>
            <a:prstDash val="solid"/>
          </a:ln>
        </p:spPr>
      </p:sp>
      <p:sp>
        <p:nvSpPr>
          <p:cNvPr id="21" name="Text 19"/>
          <p:cNvSpPr/>
          <p:nvPr/>
        </p:nvSpPr>
        <p:spPr>
          <a:xfrm>
            <a:off x="10515600" y="3566160"/>
            <a:ext cx="1051560" cy="365760"/>
          </a:xfrm>
          <a:prstGeom prst="rect">
            <a:avLst/>
          </a:prstGeom>
          <a:noFill/>
          <a:ln/>
        </p:spPr>
        <p:txBody>
          <a:bodyPr wrap="square" rtlCol="0" anchor="ctr"/>
          <a:lstStyle/>
          <a:p>
            <a:pPr algn="ctr" indent="0" marL="0">
              <a:buNone/>
            </a:pPr>
            <a:r>
              <a:rPr lang="en-US" sz="1000" b="1" dirty="0">
                <a:solidFill>
                  <a:srgbClr val="FFFFFF"/>
                </a:solidFill>
              </a:rPr>
              <a:t>Modéré</a:t>
            </a:r>
            <a:endParaRPr lang="en-US" sz="1000" dirty="0"/>
          </a:p>
        </p:txBody>
      </p:sp>
      <p:sp>
        <p:nvSpPr>
          <p:cNvPr id="22" name="Text 20"/>
          <p:cNvSpPr/>
          <p:nvPr/>
        </p:nvSpPr>
        <p:spPr>
          <a:xfrm>
            <a:off x="777240" y="3520440"/>
            <a:ext cx="9646920" cy="365760"/>
          </a:xfrm>
          <a:prstGeom prst="rect">
            <a:avLst/>
          </a:prstGeom>
          <a:noFill/>
          <a:ln/>
        </p:spPr>
        <p:txBody>
          <a:bodyPr wrap="square" rtlCol="0" anchor="ctr"/>
          <a:lstStyle/>
          <a:p>
            <a:pPr indent="0" marL="0">
              <a:buNone/>
            </a:pPr>
            <a:r>
              <a:rPr lang="en-US" sz="1400" b="1" dirty="0">
                <a:solidFill>
                  <a:srgbClr val="6366F1"/>
                </a:solidFill>
              </a:rPr>
              <a:t>Cadrer le projet de facturation électronique obligatoire 2026</a:t>
            </a:r>
            <a:endParaRPr lang="en-US" sz="1400" dirty="0"/>
          </a:p>
        </p:txBody>
      </p:sp>
      <p:sp>
        <p:nvSpPr>
          <p:cNvPr id="23" name="Text 21"/>
          <p:cNvSpPr/>
          <p:nvPr/>
        </p:nvSpPr>
        <p:spPr>
          <a:xfrm>
            <a:off x="777240" y="3886200"/>
            <a:ext cx="10698480" cy="274320"/>
          </a:xfrm>
          <a:prstGeom prst="rect">
            <a:avLst/>
          </a:prstGeom>
          <a:noFill/>
          <a:ln/>
        </p:spPr>
        <p:txBody>
          <a:bodyPr wrap="square" rtlCol="0" anchor="ctr"/>
          <a:lstStyle/>
          <a:p>
            <a:pPr indent="0" marL="0">
              <a:buNone/>
            </a:pPr>
            <a:r>
              <a:rPr lang="en-US" sz="1000" i="1" dirty="0">
                <a:solidFill>
                  <a:srgbClr val="64748B"/>
                </a:solidFill>
              </a:rPr>
              <a:t>Axe : Conformité réglementaire  ·  Source : diagnostic-express</a:t>
            </a:r>
            <a:endParaRPr lang="en-US" sz="1000" dirty="0"/>
          </a:p>
        </p:txBody>
      </p:sp>
      <p:sp>
        <p:nvSpPr>
          <p:cNvPr id="24" name="Text 22"/>
          <p:cNvSpPr/>
          <p:nvPr/>
        </p:nvSpPr>
        <p:spPr>
          <a:xfrm>
            <a:off x="777240" y="4133088"/>
            <a:ext cx="10698480" cy="320040"/>
          </a:xfrm>
          <a:prstGeom prst="rect">
            <a:avLst/>
          </a:prstGeom>
          <a:noFill/>
          <a:ln/>
        </p:spPr>
        <p:txBody>
          <a:bodyPr wrap="square" rtlCol="0" anchor="t"/>
          <a:lstStyle/>
          <a:p>
            <a:pPr indent="0" marL="0">
              <a:buNone/>
            </a:pPr>
            <a:r>
              <a:rPr lang="en-US" sz="1000" dirty="0">
                <a:solidFill>
                  <a:srgbClr val="0F172A"/>
                </a:solidFill>
              </a:rPr>
              <a:t>Chantier réglementaire structurant encore incertain, à planifier sans délai pour éviter un effet tunnel en fin d'échéance légale.</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365760"/>
            <a:ext cx="10972800" cy="548640"/>
          </a:xfrm>
          <a:prstGeom prst="rect">
            <a:avLst/>
          </a:prstGeom>
          <a:noFill/>
          <a:ln/>
        </p:spPr>
        <p:txBody>
          <a:bodyPr wrap="square" rtlCol="0" anchor="ctr"/>
          <a:lstStyle/>
          <a:p>
            <a:pPr indent="0" marL="0">
              <a:buNone/>
            </a:pPr>
            <a:r>
              <a:rPr lang="en-US" sz="2800" b="1" dirty="0">
                <a:solidFill>
                  <a:srgbClr val="6366F1"/>
                </a:solidFill>
                <a:latin typeface="Calibri" pitchFamily="34" charset="0"/>
                <a:ea typeface="Calibri" pitchFamily="34" charset="-122"/>
                <a:cs typeface="Calibri" pitchFamily="34" charset="-120"/>
              </a:rPr>
              <a:t>Recommandation de cadrage</a:t>
            </a:r>
            <a:endParaRPr lang="en-US" sz="2800" dirty="0"/>
          </a:p>
        </p:txBody>
      </p:sp>
      <p:sp>
        <p:nvSpPr>
          <p:cNvPr id="3" name="Shape 1"/>
          <p:cNvSpPr/>
          <p:nvPr/>
        </p:nvSpPr>
        <p:spPr>
          <a:xfrm>
            <a:off x="548640" y="1280160"/>
            <a:ext cx="11091672" cy="5029200"/>
          </a:xfrm>
          <a:prstGeom prst="rect">
            <a:avLst/>
          </a:prstGeom>
          <a:solidFill>
            <a:srgbClr val="ECFEFF"/>
          </a:solidFill>
          <a:ln w="25400">
            <a:solidFill>
              <a:srgbClr val="3FD4E0"/>
            </a:solidFill>
            <a:prstDash val="solid"/>
          </a:ln>
        </p:spPr>
      </p:sp>
      <p:sp>
        <p:nvSpPr>
          <p:cNvPr id="4" name="Text 2"/>
          <p:cNvSpPr/>
          <p:nvPr/>
        </p:nvSpPr>
        <p:spPr>
          <a:xfrm>
            <a:off x="822960" y="1463040"/>
            <a:ext cx="10515600" cy="4663440"/>
          </a:xfrm>
          <a:prstGeom prst="rect">
            <a:avLst/>
          </a:prstGeom>
          <a:noFill/>
          <a:ln/>
        </p:spPr>
        <p:txBody>
          <a:bodyPr wrap="square" rtlCol="0" anchor="ctr"/>
          <a:lstStyle/>
          <a:p>
            <a:pPr marL="342900" indent="-342900">
              <a:spcAft>
                <a:spcPts val="1200"/>
              </a:spcAft>
              <a:buSzPct val="100000"/>
              <a:buChar char="●"/>
            </a:pPr>
            <a:r>
              <a:rPr lang="en-US" sz="1400" dirty="0">
                <a:solidFill>
                  <a:srgbClr val="0F172A"/>
                </a:solidFill>
              </a:rPr>
              <a:t>Il est recommandé de séquencer la remédiation en trois vagues resserrées (30/60/90 jours) en donnant la priorité absolue à la résilience des données, au contrôle d'accès et au…</a:t>
            </a:r>
            <a:endParaRPr lang="en-US" sz="1400" dirty="0"/>
          </a:p>
        </p:txBody>
      </p:sp>
      <p:sp>
        <p:nvSpPr>
          <p:cNvPr id="5" name="Text 3"/>
          <p:cNvSpPr/>
          <p:nvPr/>
        </p:nvSpPr>
        <p:spPr>
          <a:xfrm>
            <a:off x="548640" y="6446520"/>
            <a:ext cx="11091672" cy="365760"/>
          </a:xfrm>
          <a:prstGeom prst="rect">
            <a:avLst/>
          </a:prstGeom>
          <a:noFill/>
          <a:ln/>
        </p:spPr>
        <p:txBody>
          <a:bodyPr wrap="square" rtlCol="0" anchor="ctr"/>
          <a:lstStyle/>
          <a:p>
            <a:pPr algn="ctr" indent="0" marL="0">
              <a:buNone/>
            </a:pPr>
            <a:r>
              <a:rPr lang="en-US" sz="1100" i="1" dirty="0">
                <a:solidFill>
                  <a:srgbClr val="64748B"/>
                </a:solidFill>
              </a:rPr>
              <a:t>Livrables existants : Mini-audit MA-TEST-ETI-001-cmq11v — delivered · 65/100    ·    SOW STEL-DEMO-ETI-cmq11v — initial · accepted</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365760"/>
            <a:ext cx="10972800" cy="548640"/>
          </a:xfrm>
          <a:prstGeom prst="rect">
            <a:avLst/>
          </a:prstGeom>
          <a:noFill/>
          <a:ln/>
        </p:spPr>
        <p:txBody>
          <a:bodyPr wrap="square" rtlCol="0" anchor="ctr"/>
          <a:lstStyle/>
          <a:p>
            <a:pPr indent="0" marL="0">
              <a:buNone/>
            </a:pPr>
            <a:r>
              <a:rPr lang="en-US" sz="2600" b="1" dirty="0">
                <a:solidFill>
                  <a:srgbClr val="6366F1"/>
                </a:solidFill>
              </a:rPr>
              <a:t>Annexe — À propos de Cabinet Démo</a:t>
            </a:r>
            <a:endParaRPr lang="en-US" sz="2600" dirty="0"/>
          </a:p>
        </p:txBody>
      </p:sp>
      <p:sp>
        <p:nvSpPr>
          <p:cNvPr id="3" name="Text 1"/>
          <p:cNvSpPr/>
          <p:nvPr/>
        </p:nvSpPr>
        <p:spPr>
          <a:xfrm>
            <a:off x="548640" y="914400"/>
            <a:ext cx="10972800" cy="365760"/>
          </a:xfrm>
          <a:prstGeom prst="rect">
            <a:avLst/>
          </a:prstGeom>
          <a:noFill/>
          <a:ln/>
        </p:spPr>
        <p:txBody>
          <a:bodyPr wrap="square" rtlCol="0" anchor="ctr"/>
          <a:lstStyle/>
          <a:p>
            <a:pPr indent="0" marL="0">
              <a:buNone/>
            </a:pPr>
            <a:r>
              <a:rPr lang="en-US" sz="1300" i="1" dirty="0">
                <a:solidFill>
                  <a:srgbClr val="64748B"/>
                </a:solidFill>
              </a:rPr>
              <a:t>DSI à temps partagé pour PME et ETI</a:t>
            </a:r>
            <a:endParaRPr lang="en-US" sz="1300" dirty="0"/>
          </a:p>
        </p:txBody>
      </p:sp>
      <p:sp>
        <p:nvSpPr>
          <p:cNvPr id="4" name="Text 2"/>
          <p:cNvSpPr/>
          <p:nvPr/>
        </p:nvSpPr>
        <p:spPr>
          <a:xfrm>
            <a:off x="548640" y="1463040"/>
            <a:ext cx="10972800" cy="365760"/>
          </a:xfrm>
          <a:prstGeom prst="rect">
            <a:avLst/>
          </a:prstGeom>
          <a:noFill/>
          <a:ln/>
        </p:spPr>
        <p:txBody>
          <a:bodyPr wrap="square" rtlCol="0" anchor="ctr"/>
          <a:lstStyle/>
          <a:p>
            <a:pPr indent="0" marL="0">
              <a:buNone/>
            </a:pPr>
            <a:r>
              <a:rPr lang="en-US" sz="1600" b="1" dirty="0">
                <a:solidFill>
                  <a:srgbClr val="6366F1"/>
                </a:solidFill>
              </a:rPr>
              <a:t>Notre rôle — 4 verbes</a:t>
            </a:r>
            <a:endParaRPr lang="en-US" sz="1600" dirty="0"/>
          </a:p>
        </p:txBody>
      </p:sp>
      <p:sp>
        <p:nvSpPr>
          <p:cNvPr id="5" name="Text 3"/>
          <p:cNvSpPr/>
          <p:nvPr/>
        </p:nvSpPr>
        <p:spPr>
          <a:xfrm>
            <a:off x="548640" y="1828800"/>
            <a:ext cx="10972800" cy="2011680"/>
          </a:xfrm>
          <a:prstGeom prst="rect">
            <a:avLst/>
          </a:prstGeom>
          <a:noFill/>
          <a:ln/>
        </p:spPr>
        <p:txBody>
          <a:bodyPr wrap="square" rtlCol="0" anchor="ctr"/>
          <a:lstStyle/>
          <a:p>
            <a:pPr marL="342900" indent="-342900">
              <a:spcAft>
                <a:spcPts val="600"/>
              </a:spcAft>
              <a:buSzPct val="100000"/>
              <a:buChar char="●"/>
            </a:pPr>
            <a:r>
              <a:rPr lang="en-US" sz="1200" dirty="0">
                <a:solidFill>
                  <a:srgbClr val="0F172A"/>
                </a:solidFill>
              </a:rPr>
              <a:t>Analyser — Lire la situation IT au regard des enjeux business du dirigeant, sans jargon ni biais éditeur.</a:t>
            </a:r>
            <a:endParaRPr lang="en-US" sz="1200" dirty="0"/>
          </a:p>
          <a:p>
            <a:pPr marL="342900" indent="-342900">
              <a:spcAft>
                <a:spcPts val="600"/>
              </a:spcAft>
              <a:buSzPct val="100000"/>
              <a:buChar char="●"/>
            </a:pPr>
            <a:r>
              <a:rPr lang="en-US" sz="1200" dirty="0">
                <a:solidFill>
                  <a:srgbClr val="0F172A"/>
                </a:solidFill>
              </a:rPr>
              <a:t>Piloter — Tenir le cap des chantiers IT (sécurité, conformité, projets) sans se substituer aux équipes opérationnelles.</a:t>
            </a:r>
            <a:endParaRPr lang="en-US" sz="1200" dirty="0"/>
          </a:p>
          <a:p>
            <a:pPr marL="342900" indent="-342900">
              <a:spcAft>
                <a:spcPts val="600"/>
              </a:spcAft>
              <a:buSzPct val="100000"/>
              <a:buChar char="●"/>
            </a:pPr>
            <a:r>
              <a:rPr lang="en-US" sz="1200" dirty="0">
                <a:solidFill>
                  <a:srgbClr val="0F172A"/>
                </a:solidFill>
              </a:rPr>
              <a:t>Arbitrer — Choisir entre options techniques, contractuelles ou financières sur la base de critères objectifs et tracés.</a:t>
            </a:r>
            <a:endParaRPr lang="en-US" sz="1200" dirty="0"/>
          </a:p>
          <a:p>
            <a:pPr marL="342900" indent="-342900">
              <a:spcAft>
                <a:spcPts val="600"/>
              </a:spcAft>
              <a:buSzPct val="100000"/>
              <a:buChar char="●"/>
            </a:pPr>
            <a:r>
              <a:rPr lang="en-US" sz="1200" dirty="0">
                <a:solidFill>
                  <a:srgbClr val="0F172A"/>
                </a:solidFill>
              </a:rPr>
              <a:t>Restituer — Rendre compte au dirigeant en langage de décision : décisions à prendre, risques, budgets, jalons.</a:t>
            </a:r>
            <a:endParaRPr lang="en-US" sz="1200" dirty="0"/>
          </a:p>
        </p:txBody>
      </p:sp>
      <p:sp>
        <p:nvSpPr>
          <p:cNvPr id="6" name="Text 4"/>
          <p:cNvSpPr/>
          <p:nvPr/>
        </p:nvSpPr>
        <p:spPr>
          <a:xfrm>
            <a:off x="548640" y="4023360"/>
            <a:ext cx="10972800" cy="365760"/>
          </a:xfrm>
          <a:prstGeom prst="rect">
            <a:avLst/>
          </a:prstGeom>
          <a:noFill/>
          <a:ln/>
        </p:spPr>
        <p:txBody>
          <a:bodyPr wrap="square" rtlCol="0" anchor="ctr"/>
          <a:lstStyle/>
          <a:p>
            <a:pPr indent="0" marL="0">
              <a:buNone/>
            </a:pPr>
            <a:r>
              <a:rPr lang="en-US" sz="1600" b="1" dirty="0">
                <a:solidFill>
                  <a:srgbClr val="6366F1"/>
                </a:solidFill>
              </a:rPr>
              <a:t>Frontière MOA / MOE</a:t>
            </a:r>
            <a:endParaRPr lang="en-US" sz="1600" dirty="0"/>
          </a:p>
        </p:txBody>
      </p:sp>
      <p:sp>
        <p:nvSpPr>
          <p:cNvPr id="7" name="Text 5"/>
          <p:cNvSpPr/>
          <p:nvPr/>
        </p:nvSpPr>
        <p:spPr>
          <a:xfrm>
            <a:off x="548640" y="4389120"/>
            <a:ext cx="5303520" cy="274320"/>
          </a:xfrm>
          <a:prstGeom prst="rect">
            <a:avLst/>
          </a:prstGeom>
          <a:noFill/>
          <a:ln/>
        </p:spPr>
        <p:txBody>
          <a:bodyPr wrap="square" rtlCol="0" anchor="ctr"/>
          <a:lstStyle/>
          <a:p>
            <a:pPr indent="0" marL="0">
              <a:buNone/>
            </a:pPr>
            <a:r>
              <a:rPr lang="en-US" sz="1200" b="1" dirty="0">
                <a:solidFill>
                  <a:srgbClr val="0E5C73"/>
                </a:solidFill>
              </a:rPr>
              <a:t>Ce que nous faisons</a:t>
            </a:r>
            <a:endParaRPr lang="en-US" sz="1200" dirty="0"/>
          </a:p>
        </p:txBody>
      </p:sp>
      <p:sp>
        <p:nvSpPr>
          <p:cNvPr id="8" name="Text 6"/>
          <p:cNvSpPr/>
          <p:nvPr/>
        </p:nvSpPr>
        <p:spPr>
          <a:xfrm>
            <a:off x="548640" y="4663440"/>
            <a:ext cx="5303520" cy="1554480"/>
          </a:xfrm>
          <a:prstGeom prst="rect">
            <a:avLst/>
          </a:prstGeom>
          <a:noFill/>
          <a:ln/>
        </p:spPr>
        <p:txBody>
          <a:bodyPr wrap="square" rtlCol="0" anchor="ctr"/>
          <a:lstStyle/>
          <a:p>
            <a:pPr marL="342900" indent="-342900">
              <a:spcAft>
                <a:spcPts val="400"/>
              </a:spcAft>
              <a:buSzPct val="100000"/>
              <a:buChar char="●"/>
            </a:pPr>
            <a:r>
              <a:rPr lang="en-US" sz="1100" dirty="0">
                <a:solidFill>
                  <a:srgbClr val="0F172A"/>
                </a:solidFill>
              </a:rPr>
              <a:t>Analyse, pilotage, arbitrage, restitution</a:t>
            </a:r>
            <a:endParaRPr lang="en-US" sz="1100" dirty="0"/>
          </a:p>
          <a:p>
            <a:pPr marL="342900" indent="-342900">
              <a:spcAft>
                <a:spcPts val="400"/>
              </a:spcAft>
              <a:buSzPct val="100000"/>
              <a:buChar char="●"/>
            </a:pPr>
            <a:r>
              <a:rPr lang="en-US" sz="1100" dirty="0">
                <a:solidFill>
                  <a:srgbClr val="0F172A"/>
                </a:solidFill>
              </a:rPr>
              <a:t>Cadrage et rédaction de cahiers des charges</a:t>
            </a:r>
            <a:endParaRPr lang="en-US" sz="1100" dirty="0"/>
          </a:p>
          <a:p>
            <a:pPr marL="342900" indent="-342900">
              <a:spcAft>
                <a:spcPts val="400"/>
              </a:spcAft>
              <a:buSzPct val="100000"/>
              <a:buChar char="●"/>
            </a:pPr>
            <a:r>
              <a:rPr lang="en-US" sz="1100" dirty="0">
                <a:solidFill>
                  <a:srgbClr val="0F172A"/>
                </a:solidFill>
              </a:rPr>
              <a:t>Sélection prestataires (RFP, RFI, scoring)</a:t>
            </a:r>
            <a:endParaRPr lang="en-US" sz="1100" dirty="0"/>
          </a:p>
          <a:p>
            <a:pPr marL="342900" indent="-342900">
              <a:spcAft>
                <a:spcPts val="400"/>
              </a:spcAft>
              <a:buSzPct val="100000"/>
              <a:buChar char="●"/>
            </a:pPr>
            <a:r>
              <a:rPr lang="en-US" sz="1100" dirty="0">
                <a:solidFill>
                  <a:srgbClr val="0F172A"/>
                </a:solidFill>
              </a:rPr>
              <a:t>Pilotage de la conformité (RGPD, sécurité, souveraineté)</a:t>
            </a:r>
            <a:endParaRPr lang="en-US" sz="1100" dirty="0"/>
          </a:p>
          <a:p>
            <a:pPr marL="342900" indent="-342900">
              <a:spcAft>
                <a:spcPts val="400"/>
              </a:spcAft>
              <a:buSzPct val="100000"/>
              <a:buChar char="●"/>
            </a:pPr>
            <a:r>
              <a:rPr lang="en-US" sz="1100" dirty="0">
                <a:solidFill>
                  <a:srgbClr val="0F172A"/>
                </a:solidFill>
              </a:rPr>
              <a:t>Gouvernance IT et reporting dirigeant</a:t>
            </a:r>
            <a:endParaRPr lang="en-US" sz="1100" dirty="0"/>
          </a:p>
        </p:txBody>
      </p:sp>
      <p:sp>
        <p:nvSpPr>
          <p:cNvPr id="9" name="Text 7"/>
          <p:cNvSpPr/>
          <p:nvPr/>
        </p:nvSpPr>
        <p:spPr>
          <a:xfrm>
            <a:off x="6217920" y="4389120"/>
            <a:ext cx="5303520" cy="274320"/>
          </a:xfrm>
          <a:prstGeom prst="rect">
            <a:avLst/>
          </a:prstGeom>
          <a:noFill/>
          <a:ln/>
        </p:spPr>
        <p:txBody>
          <a:bodyPr wrap="square" rtlCol="0" anchor="ctr"/>
          <a:lstStyle/>
          <a:p>
            <a:pPr indent="0" marL="0">
              <a:buNone/>
            </a:pPr>
            <a:r>
              <a:rPr lang="en-US" sz="1200" b="1" dirty="0">
                <a:solidFill>
                  <a:srgbClr val="64748B"/>
                </a:solidFill>
              </a:rPr>
              <a:t>Ce que nous ne faisons pas</a:t>
            </a:r>
            <a:endParaRPr lang="en-US" sz="1200" dirty="0"/>
          </a:p>
        </p:txBody>
      </p:sp>
      <p:sp>
        <p:nvSpPr>
          <p:cNvPr id="10" name="Text 8"/>
          <p:cNvSpPr/>
          <p:nvPr/>
        </p:nvSpPr>
        <p:spPr>
          <a:xfrm>
            <a:off x="6217920" y="4663440"/>
            <a:ext cx="5303520" cy="1554480"/>
          </a:xfrm>
          <a:prstGeom prst="rect">
            <a:avLst/>
          </a:prstGeom>
          <a:noFill/>
          <a:ln/>
        </p:spPr>
        <p:txBody>
          <a:bodyPr wrap="square" rtlCol="0" anchor="ctr"/>
          <a:lstStyle/>
          <a:p>
            <a:pPr marL="342900" indent="-342900">
              <a:spcAft>
                <a:spcPts val="400"/>
              </a:spcAft>
              <a:buSzPct val="100000"/>
              <a:buChar char="○"/>
            </a:pPr>
            <a:r>
              <a:rPr lang="en-US" sz="1100" dirty="0">
                <a:solidFill>
                  <a:srgbClr val="0F172A"/>
                </a:solidFill>
              </a:rPr>
              <a:t>Mise en œuvre technique (MOE) — déploiements, configurations, intégrations</a:t>
            </a:r>
            <a:endParaRPr lang="en-US" sz="1100" dirty="0"/>
          </a:p>
          <a:p>
            <a:pPr marL="342900" indent="-342900">
              <a:spcAft>
                <a:spcPts val="400"/>
              </a:spcAft>
              <a:buSzPct val="100000"/>
              <a:buChar char="○"/>
            </a:pPr>
            <a:r>
              <a:rPr lang="en-US" sz="1100" dirty="0">
                <a:solidFill>
                  <a:srgbClr val="0F172A"/>
                </a:solidFill>
              </a:rPr>
              <a:t>Tierce maintenance applicative ou infogérance opérationnelle</a:t>
            </a:r>
            <a:endParaRPr lang="en-US" sz="1100" dirty="0"/>
          </a:p>
          <a:p>
            <a:pPr marL="342900" indent="-342900">
              <a:spcAft>
                <a:spcPts val="400"/>
              </a:spcAft>
              <a:buSzPct val="100000"/>
              <a:buChar char="○"/>
            </a:pPr>
            <a:r>
              <a:rPr lang="en-US" sz="1100" dirty="0">
                <a:solidFill>
                  <a:srgbClr val="0F172A"/>
                </a:solidFill>
              </a:rPr>
              <a:t>Hotline utilisateur ou support N1/N2</a:t>
            </a:r>
            <a:endParaRPr lang="en-US" sz="1100" dirty="0"/>
          </a:p>
          <a:p>
            <a:pPr marL="342900" indent="-342900">
              <a:spcAft>
                <a:spcPts val="400"/>
              </a:spcAft>
              <a:buSzPct val="100000"/>
              <a:buChar char="○"/>
            </a:pPr>
            <a:r>
              <a:rPr lang="en-US" sz="1100" dirty="0">
                <a:solidFill>
                  <a:srgbClr val="0F172A"/>
                </a:solidFill>
              </a:rPr>
              <a:t>Revente de licences éditeur (sauf demande explicite, voir CGV art. 7.2)</a:t>
            </a:r>
            <a:endParaRPr lang="en-US" sz="1100" dirty="0"/>
          </a:p>
        </p:txBody>
      </p:sp>
      <p:sp>
        <p:nvSpPr>
          <p:cNvPr id="11" name="Text 9"/>
          <p:cNvSpPr/>
          <p:nvPr/>
        </p:nvSpPr>
        <p:spPr>
          <a:xfrm>
            <a:off x="548640" y="6400800"/>
            <a:ext cx="10972800" cy="274320"/>
          </a:xfrm>
          <a:prstGeom prst="rect">
            <a:avLst/>
          </a:prstGeom>
          <a:noFill/>
          <a:ln/>
        </p:spPr>
        <p:txBody>
          <a:bodyPr wrap="square" rtlCol="0" anchor="ctr"/>
          <a:lstStyle/>
          <a:p>
            <a:pPr indent="0" marL="0">
              <a:buNone/>
            </a:pPr>
            <a:r>
              <a:rPr lang="en-US" sz="1100" i="1" dirty="0">
                <a:solidFill>
                  <a:srgbClr val="64748B"/>
                </a:solidFill>
              </a:rPr>
              <a:t>Souveraineté : FR &gt; EU &gt; US · préférence FR/EU systématique sauf justification.</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Cabinet Démo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Dossier de cadrage AC-CABI-2026-001, TEST_ETI Meridian Group</dc:title>
  <dc:subject>PptxGenJS Presentation</dc:subject>
  <dc:creator>Consultant Démo</dc:creator>
  <cp:lastModifiedBy>Consultant Démo</cp:lastModifiedBy>
  <cp:revision>1</cp:revision>
  <dcterms:created xsi:type="dcterms:W3CDTF">2026-10-22T02:02:09Z</dcterms:created>
  <dcterms:modified xsi:type="dcterms:W3CDTF">2026-10-22T02:02:09Z</dcterms:modified>
</cp:coreProperties>
</file>