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OTER_CABINE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6537960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99999"/>
                </a:solidFill>
              </a:rPr>
              <a:t>Stelysia · SIRET 79109030100015 · 28 Avenue Mal Leclerc et de sa Division, 94380 Bonneuil-sur-Marne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" cy="68580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191A3C"/>
          </a:solidFill>
          <a:ln w="12700">
            <a:solidFill>
              <a:srgbClr val="191A3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0" y="2377440"/>
            <a:ext cx="9601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Audit-cadrage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286000" y="356616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État de connaissance interne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0" y="429768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366F1"/>
                </a:solidFill>
                <a:latin typeface="Inter Tight" pitchFamily="34" charset="0"/>
                <a:ea typeface="Inter Tight" pitchFamily="34" charset="-122"/>
                <a:cs typeface="Inter Tight" pitchFamily="34" charset="-120"/>
              </a:rPr>
              <a:t>TEST_PME Garonne Industries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0" y="5029200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Référence : AC-STEL-2026-001   ·   Date : 05 juin 2026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286000" y="6309360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Stéphane Benoist — DSI à temps partagé · Stelysia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6366F1"/>
                </a:solidFill>
              </a:rPr>
              <a:t>Annexe — À propos de Stelysia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</a:rPr>
              <a:t>DSI à temps partagé pour PME et ETI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Notre rôle — 4 verbes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Analyser — Lire la situation IT au regard des enjeux business du dirigeant, sans jargon ni biais éditeur.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Piloter — Tenir le cap des chantiers IT (sécurité, conformité, projets) sans se substituer aux équipes opérationnelles.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Arbitrer — Choisir entre options techniques, contractuelles ou financières sur la base de critères objectifs et tracés.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Restituer — Rendre compte au dirigeant en langage de décision : décisions à prendre, risques, budgets, jalons.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4023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Frontière MOA / MOE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438912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5C73"/>
                </a:solidFill>
              </a:rPr>
              <a:t>Ce que nous faisons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53035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Analyse, pilotage, arbitrage, restitution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Cadrage et rédaction de cahiers des charges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Sélection prestataires (RFP, RFI, scoring)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Pilotage de la conformité (RGPD, sécurité, souveraineté)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Gouvernance IT et reporting dirigeant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217920" y="438912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4748B"/>
                </a:solidFill>
              </a:rPr>
              <a:t>Ce que nous ne faisons pas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217920" y="4663440"/>
            <a:ext cx="53035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Mise en œuvre technique (MOE) — déploiements, configurations, intégrations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Tierce maintenance applicative ou infogérance opérationnelle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Hotline utilisateur ou support N1/N2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Revente de licences éditeur (sauf demande explicite, voir CGV art. 7.2)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</a:rPr>
              <a:t>Souveraineté : FR &gt; EU &gt; US · préférence FR/EU systématique sauf justification.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Synthèse exécutive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6/5 diagnostics couverts — score moyen 55/100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90 signaux Partiel/Non · 0 commentaires saisis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1 donnée critique manquante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Mini-audit existant : oui · SOW signé : non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 client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TEST_PME Garonne Industries · Industrie / Manufacturing · 100-149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Enjeux business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8580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conformite-reglementaire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8580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cybersecurite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85800" y="3063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transformation-digitale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85800" y="35204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3520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croissance-externe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38912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38912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Sujets IT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2628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1772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m365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2628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1772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securite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26280" y="3063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1772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rgpd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26280" y="35204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17720" y="3520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erp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26280" y="39776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17720" y="3977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sauvegarde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526280" y="4434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17720" y="4434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reseau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822960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41248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Réglementaire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836676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5820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nis2-essentielle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836676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45820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rgpd-strict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8366760" y="3063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45820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machine-directive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Couverture des diagnostics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5 diagnostics structurants — un diagnostic est couvert à partir de 5 réponses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-1249070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12490704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-1235354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Diag IT N1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-1235354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-1235354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60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-1235354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26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11 partiel · 5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-1015898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-10158984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-1002182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Diag IT N2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-1002182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-1002182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67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-1002182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60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20 partiel · 10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-782726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-7827264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-769010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Modern Workplace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-769010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-769010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64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-769010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25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6 partiel · 6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-549554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-5495544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-535838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Zero Trust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-535838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-535838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40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-535838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15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6 partiel · 6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-316382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-3163824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-302666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Auto &amp; IA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-302666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-302666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-302666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-83210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-832104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-69494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Entretien dirigeant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-69494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-69494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39" name="Text 37"/>
          <p:cNvSpPr/>
          <p:nvPr/>
        </p:nvSpPr>
        <p:spPr>
          <a:xfrm>
            <a:off x="-69494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149961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49961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63677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France Num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163677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163677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45" name="Text 43"/>
          <p:cNvSpPr/>
          <p:nvPr/>
        </p:nvSpPr>
        <p:spPr>
          <a:xfrm>
            <a:off x="163677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383133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83133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96849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PCA/PRA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396849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396849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51" name="Text 49"/>
          <p:cNvSpPr/>
          <p:nvPr/>
        </p:nvSpPr>
        <p:spPr>
          <a:xfrm>
            <a:off x="396849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616305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16305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021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Adoption ADKAR</a:t>
            </a:r>
            <a:endParaRPr lang="en-US" sz="1300" dirty="0"/>
          </a:p>
        </p:txBody>
      </p:sp>
      <p:sp>
        <p:nvSpPr>
          <p:cNvPr id="55" name="Text 53"/>
          <p:cNvSpPr/>
          <p:nvPr/>
        </p:nvSpPr>
        <p:spPr>
          <a:xfrm>
            <a:off x="630021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630021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57" name="Text 55"/>
          <p:cNvSpPr/>
          <p:nvPr/>
        </p:nvSpPr>
        <p:spPr>
          <a:xfrm>
            <a:off x="630021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849477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849477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863193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Zachman SI</a:t>
            </a:r>
            <a:endParaRPr lang="en-US" sz="1300" dirty="0"/>
          </a:p>
        </p:txBody>
      </p:sp>
      <p:sp>
        <p:nvSpPr>
          <p:cNvPr id="61" name="Text 59"/>
          <p:cNvSpPr/>
          <p:nvPr/>
        </p:nvSpPr>
        <p:spPr>
          <a:xfrm>
            <a:off x="863193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863193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63" name="Text 61"/>
          <p:cNvSpPr/>
          <p:nvPr/>
        </p:nvSpPr>
        <p:spPr>
          <a:xfrm>
            <a:off x="863193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1082649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0826496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096365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RGPD</a:t>
            </a:r>
            <a:endParaRPr lang="en-US" sz="1300" dirty="0"/>
          </a:p>
        </p:txBody>
      </p:sp>
      <p:sp>
        <p:nvSpPr>
          <p:cNvPr id="67" name="Text 65"/>
          <p:cNvSpPr/>
          <p:nvPr/>
        </p:nvSpPr>
        <p:spPr>
          <a:xfrm>
            <a:off x="1096365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1096365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63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69" name="Text 67"/>
          <p:cNvSpPr/>
          <p:nvPr/>
        </p:nvSpPr>
        <p:spPr>
          <a:xfrm>
            <a:off x="1096365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16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4 partiel · 4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1315821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3158216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1329537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Gestion risques</a:t>
            </a:r>
            <a:endParaRPr lang="en-US" sz="1300" dirty="0"/>
          </a:p>
        </p:txBody>
      </p:sp>
      <p:sp>
        <p:nvSpPr>
          <p:cNvPr id="73" name="Text 71"/>
          <p:cNvSpPr/>
          <p:nvPr/>
        </p:nvSpPr>
        <p:spPr>
          <a:xfrm>
            <a:off x="1329537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74" name="Text 72"/>
          <p:cNvSpPr/>
          <p:nvPr/>
        </p:nvSpPr>
        <p:spPr>
          <a:xfrm>
            <a:off x="1329537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33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75" name="Text 73"/>
          <p:cNvSpPr/>
          <p:nvPr/>
        </p:nvSpPr>
        <p:spPr>
          <a:xfrm>
            <a:off x="1329537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12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8 partiel · 4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1548993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548993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1562709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Gouvernance IT</a:t>
            </a:r>
            <a:endParaRPr lang="en-US" sz="1300" dirty="0"/>
          </a:p>
        </p:txBody>
      </p:sp>
      <p:sp>
        <p:nvSpPr>
          <p:cNvPr id="79" name="Text 77"/>
          <p:cNvSpPr/>
          <p:nvPr/>
        </p:nvSpPr>
        <p:spPr>
          <a:xfrm>
            <a:off x="1562709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80" name="Text 78"/>
          <p:cNvSpPr/>
          <p:nvPr/>
        </p:nvSpPr>
        <p:spPr>
          <a:xfrm>
            <a:off x="1562709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81" name="Text 79"/>
          <p:cNvSpPr/>
          <p:nvPr/>
        </p:nvSpPr>
        <p:spPr>
          <a:xfrm>
            <a:off x="1562709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82" name="Shape 80"/>
          <p:cNvSpPr/>
          <p:nvPr/>
        </p:nvSpPr>
        <p:spPr>
          <a:xfrm>
            <a:off x="1782165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782165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1795881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Parc IT</a:t>
            </a:r>
            <a:endParaRPr lang="en-US" sz="1300" dirty="0"/>
          </a:p>
        </p:txBody>
      </p:sp>
      <p:sp>
        <p:nvSpPr>
          <p:cNvPr id="85" name="Text 83"/>
          <p:cNvSpPr/>
          <p:nvPr/>
        </p:nvSpPr>
        <p:spPr>
          <a:xfrm>
            <a:off x="1795881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86" name="Text 84"/>
          <p:cNvSpPr/>
          <p:nvPr/>
        </p:nvSpPr>
        <p:spPr>
          <a:xfrm>
            <a:off x="1795881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87" name="Text 85"/>
          <p:cNvSpPr/>
          <p:nvPr/>
        </p:nvSpPr>
        <p:spPr>
          <a:xfrm>
            <a:off x="1795881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88" name="Shape 86"/>
          <p:cNvSpPr/>
          <p:nvPr/>
        </p:nvSpPr>
        <p:spPr>
          <a:xfrm>
            <a:off x="2015337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2015337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2029053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Sensibilisation</a:t>
            </a:r>
            <a:endParaRPr lang="en-US" sz="1300" dirty="0"/>
          </a:p>
        </p:txBody>
      </p:sp>
      <p:sp>
        <p:nvSpPr>
          <p:cNvPr id="91" name="Text 89"/>
          <p:cNvSpPr/>
          <p:nvPr/>
        </p:nvSpPr>
        <p:spPr>
          <a:xfrm>
            <a:off x="2029053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92" name="Text 90"/>
          <p:cNvSpPr/>
          <p:nvPr/>
        </p:nvSpPr>
        <p:spPr>
          <a:xfrm>
            <a:off x="2029053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93" name="Text 91"/>
          <p:cNvSpPr/>
          <p:nvPr/>
        </p:nvSpPr>
        <p:spPr>
          <a:xfrm>
            <a:off x="2029053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94" name="Shape 92"/>
          <p:cNvSpPr/>
          <p:nvPr/>
        </p:nvSpPr>
        <p:spPr>
          <a:xfrm>
            <a:off x="2248509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2248509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2262225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Google Workspace</a:t>
            </a:r>
            <a:endParaRPr lang="en-US" sz="1300" dirty="0"/>
          </a:p>
        </p:txBody>
      </p:sp>
      <p:sp>
        <p:nvSpPr>
          <p:cNvPr id="97" name="Text 95"/>
          <p:cNvSpPr/>
          <p:nvPr/>
        </p:nvSpPr>
        <p:spPr>
          <a:xfrm>
            <a:off x="2262225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98" name="Text 96"/>
          <p:cNvSpPr/>
          <p:nvPr/>
        </p:nvSpPr>
        <p:spPr>
          <a:xfrm>
            <a:off x="2262225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99" name="Text 97"/>
          <p:cNvSpPr/>
          <p:nvPr/>
        </p:nvSpPr>
        <p:spPr>
          <a:xfrm>
            <a:off x="2262225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Constats par axe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Diagnostics les plus faibles (score asc) :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651760"/>
            <a:ext cx="109728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Gestion risques — 33/100 (8P / 4N)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Zero Trust — 40/100 (6P / 6N)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Diag IT N1 — 60/100 (11P / 5N)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RGPD — 63/100 (4P / 4N)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Modern Workplace — 64/100 (6P / 6N)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Croisement enjeux business / IT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conformite-reglementaire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cybersecurite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transformation-digitale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croissance-externe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Risques prioritaires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Registre saisi par le consultant — top 8 par gravité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4A3B8"/>
                </a:solidFill>
              </a:rPr>
              <a:t>Aucun risque saisi dans le registre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d'action 30 / 60 / 90 jours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</a:rPr>
              <a:t>Plan d'action non généré (IA indisponible). Reprendre les données manquantes critiques et signaux Partiel/Non comme première approche déterministe.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Recommandation de cadrage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4114800"/>
          </a:xfrm>
          <a:prstGeom prst="rect">
            <a:avLst/>
          </a:prstGeom>
          <a:solidFill>
            <a:srgbClr val="ECFEFF"/>
          </a:solidFill>
          <a:ln w="25400">
            <a:solidFill>
              <a:srgbClr val="3FD4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4630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6366F1"/>
                </a:solidFill>
              </a:rPr>
              <a:t>Prêt pour SOW — DSI temps partagé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219456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</a:rPr>
              <a:t>6 diagnostics couverts, 90 signaux Partiel/Non. Cadrage suffisant pour proposer un SOW DSI temps partagé.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42976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</a:rPr>
              <a:t>Format mission recommandé : </a:t>
            </a:r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DSI temps partagé — V1 recommandée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</a:rPr>
              <a:t>Livrables existants : Mini-audit MA-TEST-PME-001-cmq11v — delivered · 48/100    ·    Aucun SOW signé / accepté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Stelysia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Audit-cadrage AC-STEL-2026-001 — TEST_PME Garonne Industries</dc:title>
  <dc:subject>PptxGenJS Presentation</dc:subject>
  <dc:creator>Stéphane Benoist</dc:creator>
  <cp:lastModifiedBy>Stéphane Benoist</cp:lastModifiedBy>
  <cp:revision>1</cp:revision>
  <dcterms:created xsi:type="dcterms:W3CDTF">2026-06-05T21:31:45Z</dcterms:created>
  <dcterms:modified xsi:type="dcterms:W3CDTF">2026-06-05T21:31:45Z</dcterms:modified>
</cp:coreProperties>
</file>