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_CABINE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6537960"/>
            <a:ext cx="11430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999999"/>
                </a:solidFill>
              </a:rPr>
              <a:t>Cabinet Démo · SIRET 79109030100015 · 28 Avenue Mal Leclerc et de sa Division, 94380 Bonneuil-sur-Marne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" cy="6858000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66560"/>
            <a:ext cx="12188952" cy="91440"/>
          </a:xfrm>
          <a:prstGeom prst="rect">
            <a:avLst/>
          </a:prstGeom>
          <a:solidFill>
            <a:srgbClr val="191A3C"/>
          </a:solidFill>
          <a:ln w="12700">
            <a:solidFill>
              <a:srgbClr val="191A3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0" y="237744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F17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Dossier de cadrage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2286000" y="356616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État de connaissance interne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286000" y="429768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366F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TEST_PME Garonne Industries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2286000" y="502920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Référence : AC-CABI-2026-001   ·   Date : 22 octobre 2026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2286000" y="630936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Consultant Démo — DSI à temps partagé · Cabinet Démo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 exécutive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4937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800" dirty="0">
                <a:solidFill>
                  <a:srgbClr val="0F172A"/>
                </a:solidFill>
              </a:rPr>
              <a:t>Garonne Industries présente un niveau d'exposition cyber et réglementaire critique, peu compatible avec ses ambitions de croissance externe et de transformation digitale.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800" dirty="0">
                <a:solidFill>
                  <a:srgbClr val="0F172A"/>
                </a:solidFill>
              </a:rPr>
              <a:t>Les six diagnostics convergent : le socle de sécurité (identité, postes, sauvegarde, continuité) n'est qu'à moitié construit, et aucun dispositif de gouvernance ne permet de…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800" dirty="0">
                <a:solidFill>
                  <a:srgbClr val="0F172A"/>
                </a:solidFill>
              </a:rPr>
              <a:t>Les scores (38/100 en diagnostic express, 40/100 en Zero Trust, 52/100 en Modern Workplace, 66,7/100 en diagnostic avancé, aucune réponse positive en gestion des risques)…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800" dirty="0">
                <a:solidFill>
                  <a:srgbClr val="0F172A"/>
                </a:solidFill>
              </a:rPr>
              <a:t>Le scénario ransomware est le risque n°1, et il est aujourd'hui pleinement ouvert.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client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TEST_PME Garonne Industries · Industrie / Manufacturing · 100-200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657600" cy="4846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554480"/>
            <a:ext cx="3657600" cy="457200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00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Enjeux business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5800" y="21488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1488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conformite-reglementaire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85800" y="26060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26060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cybersecurite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85800" y="30632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0632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transformation-digitale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85800" y="35204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35204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croissance-externe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389120" y="1554480"/>
            <a:ext cx="3657600" cy="4846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389120" y="1554480"/>
            <a:ext cx="3657600" cy="457200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0" y="1600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Sujets IT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26280" y="21488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17720" y="21488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m365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526280" y="26060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17720" y="26060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securite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526280" y="30632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17720" y="30632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rgpd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526280" y="35204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617720" y="35204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erp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526280" y="39776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17720" y="39776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sauvegarde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526280" y="44348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617720" y="44348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reseau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8229600" y="1554480"/>
            <a:ext cx="3657600" cy="4846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229600" y="1554480"/>
            <a:ext cx="3657600" cy="457200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412480" y="160020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Réglementaire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8366760" y="21488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458200" y="21488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nis2-essentielle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8366760" y="26060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58200" y="26060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rgpd-strict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8366760" y="3063240"/>
            <a:ext cx="3383280" cy="365760"/>
          </a:xfrm>
          <a:prstGeom prst="roundRect">
            <a:avLst>
              <a:gd name="adj" fmla="val 12500"/>
            </a:avLst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458200" y="306324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machine-directive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Couverture des diagnostics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Diagnostics saisis — un diagnostic est couvert à partir de 5 réponses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734312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554480"/>
            <a:ext cx="1734312" cy="109728"/>
          </a:xfrm>
          <a:prstGeom prst="rect">
            <a:avLst/>
          </a:prstGeom>
          <a:solidFill>
            <a:srgbClr val="3FD4E0"/>
          </a:solidFill>
          <a:ln w="12700">
            <a:solidFill>
              <a:srgbClr val="3FD4E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178308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Diag IT N2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85800" y="2423160"/>
            <a:ext cx="14599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D4E0"/>
                </a:solidFill>
              </a:rPr>
              <a:t>Couvert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283464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366F1"/>
                </a:solidFill>
              </a:rPr>
              <a:t>67</a:t>
            </a:r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 /100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85800" y="3749040"/>
            <a:ext cx="14599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60 réponses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20 partiel · 10 non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0 commentaires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420112" y="1554480"/>
            <a:ext cx="1734312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20112" y="1554480"/>
            <a:ext cx="1734312" cy="109728"/>
          </a:xfrm>
          <a:prstGeom prst="rect">
            <a:avLst/>
          </a:prstGeom>
          <a:solidFill>
            <a:srgbClr val="3FD4E0"/>
          </a:solidFill>
          <a:ln w="12700">
            <a:solidFill>
              <a:srgbClr val="3FD4E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557272" y="178308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Diag IT N1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557272" y="2423160"/>
            <a:ext cx="14599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D4E0"/>
                </a:solidFill>
              </a:rPr>
              <a:t>Couvert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557272" y="283464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366F1"/>
                </a:solidFill>
              </a:rPr>
              <a:t>60</a:t>
            </a:r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 /100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2557272" y="3749040"/>
            <a:ext cx="14599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26 réponses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11 partiel · 5 non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0 commentaires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291584" y="1554480"/>
            <a:ext cx="1734312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91584" y="1554480"/>
            <a:ext cx="1734312" cy="109728"/>
          </a:xfrm>
          <a:prstGeom prst="rect">
            <a:avLst/>
          </a:prstGeom>
          <a:solidFill>
            <a:srgbClr val="3FD4E0"/>
          </a:solidFill>
          <a:ln w="12700">
            <a:solidFill>
              <a:srgbClr val="3FD4E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428744" y="178308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Modern Workplace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428744" y="2423160"/>
            <a:ext cx="14599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D4E0"/>
                </a:solidFill>
              </a:rPr>
              <a:t>Couvert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28744" y="283464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366F1"/>
                </a:solidFill>
              </a:rPr>
              <a:t>64</a:t>
            </a:r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 /100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4428744" y="3749040"/>
            <a:ext cx="14599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25 réponses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6 partiel · 6 non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0 commentaires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163056" y="1554480"/>
            <a:ext cx="1734312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63056" y="1554480"/>
            <a:ext cx="1734312" cy="109728"/>
          </a:xfrm>
          <a:prstGeom prst="rect">
            <a:avLst/>
          </a:prstGeom>
          <a:solidFill>
            <a:srgbClr val="3FD4E0"/>
          </a:solidFill>
          <a:ln w="12700">
            <a:solidFill>
              <a:srgbClr val="3FD4E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0216" y="178308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RGPD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00216" y="2423160"/>
            <a:ext cx="14599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D4E0"/>
                </a:solidFill>
              </a:rPr>
              <a:t>Couvert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6300216" y="283464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366F1"/>
                </a:solidFill>
              </a:rPr>
              <a:t>63</a:t>
            </a:r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 /100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6300216" y="3749040"/>
            <a:ext cx="14599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16 réponses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4 partiel · 4 non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0 commentaires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034528" y="1554480"/>
            <a:ext cx="1734312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034528" y="1554480"/>
            <a:ext cx="1734312" cy="109728"/>
          </a:xfrm>
          <a:prstGeom prst="rect">
            <a:avLst/>
          </a:prstGeom>
          <a:solidFill>
            <a:srgbClr val="3FD4E0"/>
          </a:solidFill>
          <a:ln w="12700">
            <a:solidFill>
              <a:srgbClr val="3FD4E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171688" y="178308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Zero Trust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171688" y="2423160"/>
            <a:ext cx="14599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D4E0"/>
                </a:solidFill>
              </a:rPr>
              <a:t>Couvert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8171688" y="283464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366F1"/>
                </a:solidFill>
              </a:rPr>
              <a:t>40</a:t>
            </a:r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 /100</a:t>
            </a:r>
            <a:endParaRPr lang="en-US" sz="3200" dirty="0"/>
          </a:p>
        </p:txBody>
      </p:sp>
      <p:sp>
        <p:nvSpPr>
          <p:cNvPr id="33" name="Text 31"/>
          <p:cNvSpPr/>
          <p:nvPr/>
        </p:nvSpPr>
        <p:spPr>
          <a:xfrm>
            <a:off x="8171688" y="3749040"/>
            <a:ext cx="14599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15 réponses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6 partiel · 6 non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0 commentaires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9906000" y="1554480"/>
            <a:ext cx="1734312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906000" y="1554480"/>
            <a:ext cx="1734312" cy="109728"/>
          </a:xfrm>
          <a:prstGeom prst="rect">
            <a:avLst/>
          </a:prstGeom>
          <a:solidFill>
            <a:srgbClr val="3FD4E0"/>
          </a:solidFill>
          <a:ln w="12700">
            <a:solidFill>
              <a:srgbClr val="3FD4E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043160" y="178308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Gestion risques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10043160" y="2423160"/>
            <a:ext cx="14599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FD4E0"/>
                </a:solidFill>
              </a:rPr>
              <a:t>Couvert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10043160" y="2834640"/>
            <a:ext cx="145999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366F1"/>
                </a:solidFill>
              </a:rPr>
              <a:t>33</a:t>
            </a:r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</a:rPr>
              <a:t> /100</a:t>
            </a:r>
            <a:endParaRPr lang="en-US" sz="3200" dirty="0"/>
          </a:p>
        </p:txBody>
      </p:sp>
      <p:sp>
        <p:nvSpPr>
          <p:cNvPr id="39" name="Text 37"/>
          <p:cNvSpPr/>
          <p:nvPr/>
        </p:nvSpPr>
        <p:spPr>
          <a:xfrm>
            <a:off x="10043160" y="3749040"/>
            <a:ext cx="1459992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12 réponses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8 partiel · 4 non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0 commentaires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548640" y="589788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4748B"/>
                </a:solidFill>
              </a:rPr>
              <a:t>18 non démarrés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Constats prioritaires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Axes les plus faibles (≤ 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14630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325880"/>
            <a:ext cx="10835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</a:rPr>
              <a:t>RGPD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— </a:t>
            </a:r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Conformité réglementaire &amp; gouvernance des données personnelles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 ·  </a:t>
            </a:r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</a:rPr>
              <a:t>3.5/100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77240" y="1645920"/>
            <a:ext cx="10835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Garonne Industries présente une conformité RGPD structurellement lacunaire : sur 16 points évalués, 8 signaux négatifs (4 Non, 4 Partiel) révèlent l'absence de fondations opérationnelles essentielles. Le registre des traitements (RGPD03) n'existe pas ou n'est pas tenu à jour, ce…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091672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2834640"/>
            <a:ext cx="91440" cy="14630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2880360"/>
            <a:ext cx="10835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</a:rPr>
              <a:t>Diag IT N1 – Diagnostic Express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— </a:t>
            </a:r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Cybersécurité &amp; Identité / Accès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 ·  </a:t>
            </a:r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</a:rPr>
              <a:t>38/100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77240" y="3200400"/>
            <a:ext cx="10835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Garonne Industries présente un profil de risque cyber critique pour une ETI industrielle exposée à des enjeux de conformité réglementaire et de croissance externe : la MFA n'est pas activée sur la messagerie ni les accès distants (Q03 Non), les comptes du quotidien disposent de…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4389120"/>
            <a:ext cx="11091672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4389120"/>
            <a:ext cx="91440" cy="14630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4434840"/>
            <a:ext cx="10835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</a:rPr>
              <a:t>Diagnostic Zero Trust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— </a:t>
            </a:r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Identité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 ·  </a:t>
            </a:r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</a:rPr>
              <a:t>40/100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4754880"/>
            <a:ext cx="10835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Le socle identité, prérequis de toute démarche Zero Trust, n'est pas en place : c'est le point critique de l'axe. Score estimé à 40/100 (3 Oui, 6 Partiel, 6 Non ; pondération Oui = 1, Partiel = 0,5). Il n'existe ni annuaire central unique (ZT01), ni MFA généralisée (ZT02), ni…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Constats complémentaires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Axes intermédiaires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11091672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1463040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325880"/>
            <a:ext cx="10835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</a:rPr>
              <a:t>Modern Workplace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— </a:t>
            </a:r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Endpoint &amp; sécurité poste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 ·  </a:t>
            </a:r>
            <a:pPr indent="0" marL="0">
              <a:buNone/>
            </a:pPr>
            <a:r>
              <a:rPr lang="en-US" sz="1300" b="1" dirty="0">
                <a:solidFill>
                  <a:srgbClr val="6366F1"/>
                </a:solidFill>
              </a:rPr>
              <a:t>52/100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77240" y="1645920"/>
            <a:ext cx="10835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Garonne Industries présente un socle Modern Workplace fragmenté et exposé, avec seulement 13 réponses positives sur 25 : les signaux critiques se concentrent sur la gestion des postes et la sauvegarde, deux piliers directement liés aux enjeux de cybersécurité et de conformité…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091672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2834640"/>
            <a:ext cx="91440" cy="1463040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2880360"/>
            <a:ext cx="10835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</a:rPr>
              <a:t>Diag IT N2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— </a:t>
            </a:r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Sécurité &amp; résilience (identité, réseau, continuité), sous-tendue par une gouvernance SI peu formalisée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 ·  </a:t>
            </a:r>
            <a:pPr indent="0" marL="0">
              <a:buNone/>
            </a:pPr>
            <a:r>
              <a:rPr lang="en-US" sz="1300" b="1" dirty="0">
                <a:solidFill>
                  <a:srgbClr val="6366F1"/>
                </a:solidFill>
              </a:rPr>
              <a:t>66.7/100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77240" y="3200400"/>
            <a:ext cx="10835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Le socle est à moitié en place : 30 Oui sur 60, 20 Partiel et 10 Non, soit ≈67 % en pondérant un Partiel à 0,5. Critique, cybersécurité : les trois portes d'entrée d'un ransomware restent ouvertes en même temps. Le moindre privilège n'est pas appliqué (A20 Non), les comptes…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4389120"/>
            <a:ext cx="11091672" cy="14630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4389120"/>
            <a:ext cx="91440" cy="1463040"/>
          </a:xfrm>
          <a:prstGeom prst="rect">
            <a:avLst/>
          </a:prstGeom>
          <a:solidFill>
            <a:srgbClr val="6366F1"/>
          </a:solidFill>
          <a:ln w="12700">
            <a:solidFill>
              <a:srgbClr val="6366F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4434840"/>
            <a:ext cx="10835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</a:rPr>
              <a:t>Gestion des risques IT/Cyber</a:t>
            </a:r>
            <a:pPr indent="0" marL="0">
              <a:buNone/>
            </a:pPr>
            <a:r>
              <a:rPr lang="en-US" sz="1300" dirty="0">
                <a:solidFill>
                  <a:srgbClr val="94A3B8"/>
                </a:solidFill>
              </a:rPr>
              <a:t> — </a:t>
            </a:r>
            <a:pPr indent="0" marL="0">
              <a:buNone/>
            </a:pPr>
            <a:r>
              <a:rPr lang="en-US" sz="1300" b="1" dirty="0">
                <a:solidFill>
                  <a:srgbClr val="0F172A"/>
                </a:solidFill>
              </a:rPr>
              <a:t>Gouvernance &amp; pilotage des risques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77240" y="4754880"/>
            <a:ext cx="10835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Garonne Industries présente une maturité très insuffisante en gestion des risques IT/cyber : aucune des 12 questions n'obtient de réponse positive, et les quatre réponses « Non » touchent précisément les fondations du dispositif — absence de politique formalisée et validée par…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Croisement enjeux business / IT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10972800" cy="5120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0F172A"/>
                </a:solidFill>
              </a:rPr>
              <a:t>Cybersécurité et conformité réglementaire se recouvrent presque entièrement.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0F172A"/>
                </a:solidFill>
              </a:rPr>
              <a:t>Les mesures exigées par NIS2 sont aussi celles qu'attendent les assureurs cyber et les donneurs d'ordre industriels : MFA, gestion des privilèges, continuité, gestion des risques,…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0F172A"/>
                </a:solidFill>
              </a:rPr>
              <a:t>Il en va de même de l'article 32 du RGPD (chiffrement, contrôle d'accès, journalisation).</a:t>
            </a:r>
            <a:endParaRPr lang="en-US" sz="16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0F172A"/>
                </a:solidFill>
              </a:rPr>
              <a:t>Un même chantier sert donc les deux enjeux, ce qui justifie de prioriser les fondations techniques et la gouvernance plutôt que des actions documentaires isolées.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Risques prioritaires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Registre saisi par le consultant — top 8 par gravité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21945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94A3B8"/>
                </a:solidFill>
              </a:rPr>
              <a:t>Aucun risque saisi dans le registre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d'action — Horizon 30j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4 actions planifiées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109728" cy="10058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515600" y="146304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0" y="146304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Critique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77240" y="141732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Activer la MFA sur la messagerie, les accès distants et tous les comptes administrateurs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178308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Cybersécurité &amp; Identité / Accès  ·  Source : diagnostic-express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40" y="202996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La MFA est absente sur la messagerie et les accès distants (Q03 Non, ZT02 Non) et les comptes admin ne sont que partiellement protégés (A17). C'est le premier vecteur de…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242316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2423160"/>
            <a:ext cx="109728" cy="10058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515600" y="251460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0" y="251460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Critique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40" y="246888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Retirer les droits administrateur des comptes du quotidien et créer des comptes admin dédiés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77240" y="283464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Cybersécurité &amp; Identité / Accès  ·  Source : diagnostic-avance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40" y="308152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Le moindre privilège n'est pas appliqué (A20 Non, Q23 Non). Tout poste compromis donne donc des droits étendus, ce qui facilite la propagation d'un ransomware jusqu'aux serveurs…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47472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3474720"/>
            <a:ext cx="109728" cy="10058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515600" y="356616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15600" y="356616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Critique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40" y="352044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Sécuriser les sauvegardes (règle 3-2-1 avec copie hors ligne ou immuable) et réaliser un test de restauration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77240" y="388620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Endpoint &amp; sécurité poste / Continuité  ·  Source : modern-workplace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77240" y="413308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La règle 3-2-1 n'est pas vérifiée (MW23 Non) et les tests de restauration sont irréguliers (A41). La sauvegarde est le dernier rempart en cas de ransomware. Sans copie isolée et…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452628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8640" y="4526280"/>
            <a:ext cx="109728" cy="10058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15600" y="461772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515600" y="461772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Critique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7240" y="457200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Mandater un pilote SI, installer un comité IT trimestriel avec la DG et qualifier formellement le statut NIS2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77240" y="493776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Gouvernance &amp; pilotage des risques  ·  Source : diagnostic-gestion-risques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77240" y="518464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La gouvernance est floue (Q01 Partiel), sans comité IT avec la DG (A02 Non) ni politique validée par la direction (RISK01 Non). L'exposition NIS2 n'est que partiellement évaluée…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d'action — Horizon 60j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4 actions planifiées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109728" cy="10058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515600" y="146304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0" y="146304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Critique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77240" y="141732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Désactiver les protocoles obsolètes et segmenter le réseau entre bureautique, serveurs et OT/atelier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178308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Sécurité &amp; résilience réseau  ·  Source : diagnostic-avance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40" y="202996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SMBv1, NTLMv1 et TLS 1.0 sont encore actifs (A50 Non) et la segmentation n'est que partielle (A47), avec un inventaire OT incomplet (ZT10). Dans un contexte industriel, une…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242316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2423160"/>
            <a:ext cx="109728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515600" y="251460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0" y="251460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Élevé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40" y="246888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Déployer un MDM/UEM avec politique de patching sous 30 jours, chiffrement disque généralisé et EDR sur tout le parc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77240" y="283464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Endpoint &amp; sécurité poste  ·  Source : modern-workplace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40" y="308152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Il n'y a ni MDM (MW11 Non, ZT11 Non) ni patching maîtrisé (MW15 Non). Le chiffrement est partiel (MW14) et l'EDR aussi (ZT13). Ce socle conditionne la conformité au RGPD (article…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47472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3474720"/>
            <a:ext cx="109728" cy="1005840"/>
          </a:xfrm>
          <a:prstGeom prst="rect">
            <a:avLst/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515600" y="356616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EF4444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15600" y="356616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Critique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40" y="352044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Constituer le registre des traitements RGPD et formaliser la procédure de gestion des droits des personnes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77240" y="388620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Conformité réglementaire &amp; données personnelles  ·  Source : diagnostic-rgpd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77240" y="413308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L'absence de registre (RGPD03 Non) et de procédure de gestion des droits (RGPD07 Non) constitue une non-conformité caractérisée, indémontrable en cas de contrôle CNIL ou de due…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452628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8640" y="4526280"/>
            <a:ext cx="109728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15600" y="461772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515600" y="461772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Élevé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7240" y="457200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Consolider un annuaire central unique et automatiser les processus arrivées, mobilités et départs, avec revue des droits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77240" y="493776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Identité  ·  Source : diagnostic-zero-trust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77240" y="518464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Il n'y a pas d'annuaire unique (ZT01 Non) ni d'automatisation des arrivées, mobilités et départs (ZT07 Non), et les revues de droits au départ sont partielles (Q04, ZT05). Des…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d'action — Horizon 90j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</a:rPr>
              <a:t>4 actions planifiées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109728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515600" y="146304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0" y="146304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Élevé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77240" y="141732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Formaliser un PRA/PCA couvrant le scénario ransomware et conduire un premier exercice de crise avec le CODIR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178308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Sécurité &amp; résilience / Continuité  ·  Source : diagnostic-avance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77240" y="202996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Il n'y a pas de PRA opérationnel (Q08 Non, A43 Partiel) ni d'exercice de crise depuis 12 mois (A44 Non). NIS2 exige la gestion de crise et la continuité, et les clients…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242316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2423160"/>
            <a:ext cx="109728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515600" y="251460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0" y="251460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Élevé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77240" y="246888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Mettre en place une méthodologie de gestion des risques (ISO 31000 simplifiée), un registre vivant et des KRI mensuels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77240" y="283464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Gouvernance &amp; pilotage des risques  ·  Source : diagnostic-gestion-risques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777240" y="308152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Aucune analyse ne couvre les scénarios stratégiques (RISK04 Non), aucune décision de traitement n'est documentée (RISK07 Non) et aucun KRI n'est reporté (RISK10 Non). C'est la…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48640" y="347472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48640" y="3474720"/>
            <a:ext cx="109728" cy="100584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515600" y="356616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15600" y="356616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Élevé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40" y="352044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Revoir les contrats prestataires et sous-traitants : clauses sécurité, réversibilité et DPA RGPD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77240" y="388620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Conformité réglementaire &amp; chaîne d'approvisionnement  ·  Source : diagnostic-express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777240" y="413308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Les contrats ne couvrent ni la sécurité ni la réversibilité (Q13 Non) et les DPA sont incomplets (RGPD13, A59). La sécurité de la chaîne d'approvisionnement est une exigence…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4526280"/>
            <a:ext cx="11091672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8640" y="4526280"/>
            <a:ext cx="109728" cy="1005840"/>
          </a:xfrm>
          <a:prstGeom prst="rect">
            <a:avLst/>
          </a:prstGeom>
          <a:solidFill>
            <a:srgbClr val="0E5C73"/>
          </a:solidFill>
          <a:ln w="12700">
            <a:solidFill>
              <a:srgbClr val="0E5C7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15600" y="4617720"/>
            <a:ext cx="1051560" cy="365760"/>
          </a:xfrm>
          <a:prstGeom prst="roundRect">
            <a:avLst>
              <a:gd name="adj" fmla="val 12500"/>
            </a:avLst>
          </a:prstGeom>
          <a:solidFill>
            <a:srgbClr val="0E5C73"/>
          </a:solidFill>
          <a:ln w="12700">
            <a:solidFill>
              <a:srgbClr val="0E5C7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515600" y="4617720"/>
            <a:ext cx="1051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Modéré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77240" y="4572000"/>
            <a:ext cx="9646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366F1"/>
                </a:solidFill>
              </a:rPr>
              <a:t>Établir le schéma d'architecture cible, le plan de traitement des systèmes en fin de vie et la trajectoire facturation électronique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77240" y="4937760"/>
            <a:ext cx="10698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48B"/>
                </a:solidFill>
              </a:rPr>
              <a:t>Axe : Gouvernance SI &amp; transformation digitale  ·  Source : diagnostic-avance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777240" y="5184648"/>
            <a:ext cx="10698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0F172A"/>
                </a:solidFill>
              </a:rPr>
              <a:t>Il n'y a pas de schéma d'architecture (A08 Non) ni de plan pour les systèmes en fin de vie (A14 Non), et la trajectoire facturation électronique n'est pas arrêtée (Q18 Non) alors…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6366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Recommandation de cadrage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11091672" cy="5029200"/>
          </a:xfrm>
          <a:prstGeom prst="rect">
            <a:avLst/>
          </a:prstGeom>
          <a:solidFill>
            <a:srgbClr val="ECFEFF"/>
          </a:solidFill>
          <a:ln w="25400">
            <a:solidFill>
              <a:srgbClr val="3FD4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463040"/>
            <a:ext cx="10515600" cy="466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400" dirty="0">
                <a:solidFill>
                  <a:srgbClr val="0F172A"/>
                </a:solidFill>
              </a:rPr>
              <a:t>Nous recommandons d'engager une mission DSI à temps partagé de 6 mois, à raison d'environ 2 jours par semaine les 3 premiers mois puis 1 jour par semaine, structurée en deux temps.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400" dirty="0">
                <a:solidFill>
                  <a:srgbClr val="0F172A"/>
                </a:solidFill>
              </a:rPr>
              <a:t>Le premier temps (0-30 jours) est un « sprint de fermeture des portes d'entrée » : MFA, privilèges, sauvegardes isolées, mandat de gouvernance et qualification NIS2.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400" dirty="0">
                <a:solidFill>
                  <a:srgbClr val="0F172A"/>
                </a:solidFill>
              </a:rPr>
              <a:t>Il est piloté par le DSI externalisé avec les prestataires existants.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400" dirty="0">
                <a:solidFill>
                  <a:srgbClr val="0F172A"/>
                </a:solidFill>
              </a:rPr>
              <a:t>Le second temps (30-180 jours) est une « construction du socle démontrable » : durcissement des postes et du réseau, gestion des identités, conformité RGPD, PRA et gestion des…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1400" dirty="0">
                <a:solidFill>
                  <a:srgbClr val="0F172A"/>
                </a:solidFill>
              </a:rPr>
              <a:t>Il s'accompagne d'un comité IT trimestriel avec la DG et d'un tableau de bord KRI.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644652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4748B"/>
                </a:solidFill>
              </a:rPr>
              <a:t>Livrables existants : Mini-audit MA-TEST-PME-001-cmq11v — delivered · 48/100    ·    SOW STEL-DEMO-PME-cmq11v — initial · accepted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6366F1"/>
                </a:solidFill>
              </a:rPr>
              <a:t>Annexe — À propos de Cabinet Démo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48B"/>
                </a:solidFill>
              </a:rPr>
              <a:t>DSI à temps partagé pour PME et ETI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366F1"/>
                </a:solidFill>
              </a:rPr>
              <a:t>Notre rôle — 4 verbes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1828800"/>
            <a:ext cx="109728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0F172A"/>
                </a:solidFill>
              </a:rPr>
              <a:t>Analyser — Lire la situation IT au regard des enjeux business du dirigeant, sans jargon ni biais éditeur.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0F172A"/>
                </a:solidFill>
              </a:rPr>
              <a:t>Piloter — Tenir le cap des chantiers IT (sécurité, conformité, projets) sans se substituer aux équipes opérationnelles.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0F172A"/>
                </a:solidFill>
              </a:rPr>
              <a:t>Arbitrer — Choisir entre options techniques, contractuelles ou financières sur la base de critères objectifs et tracés.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0F172A"/>
                </a:solidFill>
              </a:rPr>
              <a:t>Restituer — Rendre compte au dirigeant en langage de décision : décisions à prendre, risques, budgets, jalons.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48640" y="40233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366F1"/>
                </a:solidFill>
              </a:rPr>
              <a:t>Frontière MOA / MOE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38912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5C73"/>
                </a:solidFill>
              </a:rPr>
              <a:t>Ce que nous faisons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4663440"/>
            <a:ext cx="53035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100" dirty="0">
                <a:solidFill>
                  <a:srgbClr val="0F172A"/>
                </a:solidFill>
              </a:rPr>
              <a:t>Analyse, pilotage, arbitrage, restitution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100" dirty="0">
                <a:solidFill>
                  <a:srgbClr val="0F172A"/>
                </a:solidFill>
              </a:rPr>
              <a:t>Cadrage et rédaction de cahiers des charges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100" dirty="0">
                <a:solidFill>
                  <a:srgbClr val="0F172A"/>
                </a:solidFill>
              </a:rPr>
              <a:t>Sélection prestataires (RFP, RFI, scoring)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100" dirty="0">
                <a:solidFill>
                  <a:srgbClr val="0F172A"/>
                </a:solidFill>
              </a:rPr>
              <a:t>Pilotage de la conformité (RGPD, sécurité, souveraineté)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●"/>
            </a:pPr>
            <a:r>
              <a:rPr lang="en-US" sz="1100" dirty="0">
                <a:solidFill>
                  <a:srgbClr val="0F172A"/>
                </a:solidFill>
              </a:rPr>
              <a:t>Gouvernance IT et reporting dirigeant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217920" y="4389120"/>
            <a:ext cx="5303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4748B"/>
                </a:solidFill>
              </a:rPr>
              <a:t>Ce que nous ne faisons pas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17920" y="4663440"/>
            <a:ext cx="53035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○"/>
            </a:pPr>
            <a:r>
              <a:rPr lang="en-US" sz="1100" dirty="0">
                <a:solidFill>
                  <a:srgbClr val="0F172A"/>
                </a:solidFill>
              </a:rPr>
              <a:t>Mise en œuvre technique (MOE) — déploiements, configurations, intégrations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○"/>
            </a:pPr>
            <a:r>
              <a:rPr lang="en-US" sz="1100" dirty="0">
                <a:solidFill>
                  <a:srgbClr val="0F172A"/>
                </a:solidFill>
              </a:rPr>
              <a:t>Tierce maintenance applicative ou infogérance opérationnelle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○"/>
            </a:pPr>
            <a:r>
              <a:rPr lang="en-US" sz="1100" dirty="0">
                <a:solidFill>
                  <a:srgbClr val="0F172A"/>
                </a:solidFill>
              </a:rPr>
              <a:t>Hotline utilisateur ou support N1/N2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○"/>
            </a:pPr>
            <a:r>
              <a:rPr lang="en-US" sz="1100" dirty="0">
                <a:solidFill>
                  <a:srgbClr val="0F172A"/>
                </a:solidFill>
              </a:rPr>
              <a:t>Revente de licences éditeur (sauf demande explicite, voir CGV art. 7.2)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64008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</a:rPr>
              <a:t>Souveraineté : FR &gt; EU &gt; US · préférence FR/EU systématique sauf justification.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Cabinet Démo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Dossier de cadrage AC-CABI-2026-001, TEST_PME Garonne Industries</dc:title>
  <dc:subject>PptxGenJS Presentation</dc:subject>
  <dc:creator>Consultant Démo</dc:creator>
  <cp:lastModifiedBy>Consultant Démo</cp:lastModifiedBy>
  <cp:revision>1</cp:revision>
  <dcterms:created xsi:type="dcterms:W3CDTF">2026-10-22T02:02:27Z</dcterms:created>
  <dcterms:modified xsi:type="dcterms:W3CDTF">2026-10-22T02:02:27Z</dcterms:modified>
</cp:coreProperties>
</file>