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OOTER_CABINE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65760" y="6537960"/>
            <a:ext cx="11430000" cy="274320"/>
          </a:xfrm>
          <a:prstGeom prst="rect">
            <a:avLst/>
          </a:prstGeom>
          <a:noFill/>
          <a:ln/>
        </p:spPr>
        <p:txBody>
          <a:bodyPr wrap="square" rtlCol="0" anchor="ctr"/>
          <a:lstStyle/>
          <a:p>
            <a:pPr algn="ctr" indent="0" marL="0">
              <a:buNone/>
            </a:pPr>
            <a:r>
              <a:rPr lang="en-US" sz="900" i="1" dirty="0">
                <a:solidFill>
                  <a:srgbClr val="999999"/>
                </a:solidFill>
              </a:rPr>
              <a:t>Cabinet Démo · SIRET 79109030100015 · 28 Avenue Mal Leclerc et de sa Division, 94380 Bonneuil-sur-Marne</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828800" cy="6858000"/>
          </a:xfrm>
          <a:prstGeom prst="rect">
            <a:avLst/>
          </a:prstGeom>
          <a:solidFill>
            <a:srgbClr val="6366F1"/>
          </a:solidFill>
          <a:ln w="12700">
            <a:solidFill>
              <a:srgbClr val="6366F1"/>
            </a:solidFill>
            <a:prstDash val="solid"/>
          </a:ln>
        </p:spPr>
      </p:sp>
      <p:sp>
        <p:nvSpPr>
          <p:cNvPr id="3" name="Shape 1"/>
          <p:cNvSpPr/>
          <p:nvPr/>
        </p:nvSpPr>
        <p:spPr>
          <a:xfrm>
            <a:off x="0" y="6766560"/>
            <a:ext cx="12188952" cy="91440"/>
          </a:xfrm>
          <a:prstGeom prst="rect">
            <a:avLst/>
          </a:prstGeom>
          <a:solidFill>
            <a:srgbClr val="191A3C"/>
          </a:solidFill>
          <a:ln w="12700">
            <a:solidFill>
              <a:srgbClr val="191A3C"/>
            </a:solidFill>
            <a:prstDash val="solid"/>
          </a:ln>
        </p:spPr>
      </p:sp>
      <p:sp>
        <p:nvSpPr>
          <p:cNvPr id="4" name="Text 2"/>
          <p:cNvSpPr/>
          <p:nvPr/>
        </p:nvSpPr>
        <p:spPr>
          <a:xfrm>
            <a:off x="2286000" y="2377440"/>
            <a:ext cx="9601200" cy="1097280"/>
          </a:xfrm>
          <a:prstGeom prst="rect">
            <a:avLst/>
          </a:prstGeom>
          <a:noFill/>
          <a:ln/>
        </p:spPr>
        <p:txBody>
          <a:bodyPr wrap="square" rtlCol="0" anchor="ctr"/>
          <a:lstStyle/>
          <a:p>
            <a:pPr algn="ctr" indent="0" marL="0">
              <a:buNone/>
            </a:pPr>
            <a:r>
              <a:rPr lang="en-US" sz="3600" b="1" dirty="0">
                <a:solidFill>
                  <a:srgbClr val="0F172A"/>
                </a:solidFill>
                <a:latin typeface="Georgia" pitchFamily="34" charset="0"/>
                <a:ea typeface="Georgia" pitchFamily="34" charset="-122"/>
                <a:cs typeface="Georgia" pitchFamily="34" charset="-120"/>
              </a:rPr>
              <a:t>Dossier de cadrage</a:t>
            </a:r>
            <a:endParaRPr lang="en-US" sz="3600" dirty="0"/>
          </a:p>
        </p:txBody>
      </p:sp>
      <p:sp>
        <p:nvSpPr>
          <p:cNvPr id="5" name="Text 3"/>
          <p:cNvSpPr/>
          <p:nvPr/>
        </p:nvSpPr>
        <p:spPr>
          <a:xfrm>
            <a:off x="2286000" y="3566160"/>
            <a:ext cx="9601200" cy="548640"/>
          </a:xfrm>
          <a:prstGeom prst="rect">
            <a:avLst/>
          </a:prstGeom>
          <a:noFill/>
          <a:ln/>
        </p:spPr>
        <p:txBody>
          <a:bodyPr wrap="square" rtlCol="0" anchor="ctr"/>
          <a:lstStyle/>
          <a:p>
            <a:pPr algn="ctr" indent="0" marL="0">
              <a:buNone/>
            </a:pPr>
            <a:r>
              <a:rPr lang="en-US" sz="1800" i="1" dirty="0">
                <a:solidFill>
                  <a:srgbClr val="334155"/>
                </a:solidFill>
                <a:latin typeface="Calibri" pitchFamily="34" charset="0"/>
                <a:ea typeface="Calibri" pitchFamily="34" charset="-122"/>
                <a:cs typeface="Calibri" pitchFamily="34" charset="-120"/>
              </a:rPr>
              <a:t>État de connaissance interne</a:t>
            </a:r>
            <a:endParaRPr lang="en-US" sz="1800" dirty="0"/>
          </a:p>
        </p:txBody>
      </p:sp>
      <p:sp>
        <p:nvSpPr>
          <p:cNvPr id="6" name="Text 4"/>
          <p:cNvSpPr/>
          <p:nvPr/>
        </p:nvSpPr>
        <p:spPr>
          <a:xfrm>
            <a:off x="2286000" y="4297680"/>
            <a:ext cx="9601200" cy="548640"/>
          </a:xfrm>
          <a:prstGeom prst="rect">
            <a:avLst/>
          </a:prstGeom>
          <a:noFill/>
          <a:ln/>
        </p:spPr>
        <p:txBody>
          <a:bodyPr wrap="square" rtlCol="0" anchor="ctr"/>
          <a:lstStyle/>
          <a:p>
            <a:pPr algn="ctr" indent="0" marL="0">
              <a:buNone/>
            </a:pPr>
            <a:r>
              <a:rPr lang="en-US" sz="2200" b="1" dirty="0">
                <a:solidFill>
                  <a:srgbClr val="6366F1"/>
                </a:solidFill>
                <a:latin typeface="Georgia" pitchFamily="34" charset="0"/>
                <a:ea typeface="Georgia" pitchFamily="34" charset="-122"/>
                <a:cs typeface="Georgia" pitchFamily="34" charset="-120"/>
              </a:rPr>
              <a:t>TEST_TPE Duval Artisanat</a:t>
            </a:r>
            <a:endParaRPr lang="en-US" sz="2200" dirty="0"/>
          </a:p>
        </p:txBody>
      </p:sp>
      <p:sp>
        <p:nvSpPr>
          <p:cNvPr id="7" name="Text 5"/>
          <p:cNvSpPr/>
          <p:nvPr/>
        </p:nvSpPr>
        <p:spPr>
          <a:xfrm>
            <a:off x="2286000" y="5029200"/>
            <a:ext cx="9601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Référence : AC-CABI-2026-001   ·   Date : 22 octobre 2026</a:t>
            </a:r>
            <a:endParaRPr lang="en-US" sz="1200" dirty="0"/>
          </a:p>
        </p:txBody>
      </p:sp>
      <p:sp>
        <p:nvSpPr>
          <p:cNvPr id="8" name="Text 6"/>
          <p:cNvSpPr/>
          <p:nvPr/>
        </p:nvSpPr>
        <p:spPr>
          <a:xfrm>
            <a:off x="2286000" y="6309360"/>
            <a:ext cx="9601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Consultant Démo — DSI à temps partagé · Cabinet Démo</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Synthèse exécutive</a:t>
            </a:r>
            <a:endParaRPr lang="en-US" sz="2800" dirty="0"/>
          </a:p>
        </p:txBody>
      </p:sp>
      <p:sp>
        <p:nvSpPr>
          <p:cNvPr id="3" name="Text 1"/>
          <p:cNvSpPr/>
          <p:nvPr/>
        </p:nvSpPr>
        <p:spPr>
          <a:xfrm>
            <a:off x="548640" y="1280160"/>
            <a:ext cx="10972800" cy="4937760"/>
          </a:xfrm>
          <a:prstGeom prst="rect">
            <a:avLst/>
          </a:prstGeom>
          <a:noFill/>
          <a:ln/>
        </p:spPr>
        <p:txBody>
          <a:bodyPr wrap="square" rtlCol="0" anchor="ctr"/>
          <a:lstStyle/>
          <a:p>
            <a:pPr marL="342900" indent="-342900">
              <a:spcAft>
                <a:spcPts val="1400"/>
              </a:spcAft>
              <a:buSzPct val="100000"/>
              <a:buChar char="●"/>
            </a:pPr>
            <a:r>
              <a:rPr lang="en-US" sz="1800" dirty="0">
                <a:solidFill>
                  <a:srgbClr val="0F172A"/>
                </a:solidFill>
              </a:rPr>
              <a:t>Duval Artisanat (10-19 salariés, artisanat/BTP) présente un niveau de maturité numérique critique sur l'ensemble des axes audités.</a:t>
            </a:r>
            <a:endParaRPr lang="en-US" sz="1800" dirty="0"/>
          </a:p>
          <a:p>
            <a:pPr marL="342900" indent="-342900">
              <a:spcAft>
                <a:spcPts val="1400"/>
              </a:spcAft>
              <a:buSzPct val="100000"/>
              <a:buChar char="●"/>
            </a:pPr>
            <a:r>
              <a:rPr lang="en-US" sz="1800" dirty="0">
                <a:solidFill>
                  <a:srgbClr val="0F172A"/>
                </a:solidFill>
              </a:rPr>
              <a:t>Les deux diagnostics réalisés — IT N1 et Google Workspace — convergent vers un constat sans ambiguïté : l'entreprise opère sans filet de sécurité, sans gouvernance et sans plan de…</a:t>
            </a:r>
            <a:endParaRPr lang="en-US" sz="1800" dirty="0"/>
          </a:p>
          <a:p>
            <a:pPr marL="342900" indent="-342900">
              <a:spcAft>
                <a:spcPts val="1400"/>
              </a:spcAft>
              <a:buSzPct val="100000"/>
              <a:buChar char="●"/>
            </a:pPr>
            <a:r>
              <a:rPr lang="en-US" sz="1800" dirty="0">
                <a:solidFill>
                  <a:srgbClr val="0F172A"/>
                </a:solidFill>
              </a:rPr>
              <a:t>Sur le plan de la cybersécurité et de la continuité d'activité, les failles sont systémiques : absence de MFA sur la messagerie et les accès sensibles, postes non maintenus à…</a:t>
            </a:r>
            <a:endParaRPr lang="en-US" sz="1800" dirty="0"/>
          </a:p>
          <a:p>
            <a:pPr marL="342900" indent="-342900">
              <a:spcAft>
                <a:spcPts val="1400"/>
              </a:spcAft>
              <a:buSzPct val="100000"/>
              <a:buChar char="●"/>
            </a:pPr>
            <a:r>
              <a:rPr lang="en-US" sz="1800" dirty="0">
                <a:solidFill>
                  <a:srgbClr val="0F172A"/>
                </a:solidFill>
              </a:rPr>
              <a:t>Un incident ransomware — scénario statistiquement probable pour une TPE du BTP — provoquerait un arrêt total de l'activité sans aucun mécanisme de reprise.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Profil client</a:t>
            </a:r>
            <a:endParaRPr lang="en-US" sz="28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200" i="1" dirty="0">
                <a:solidFill>
                  <a:srgbClr val="64748B"/>
                </a:solidFill>
              </a:rPr>
              <a:t>TEST_TPE Duval Artisanat · Artisanat / BTP · 10-30</a:t>
            </a:r>
            <a:endParaRPr lang="en-US" sz="1200" dirty="0"/>
          </a:p>
        </p:txBody>
      </p:sp>
      <p:sp>
        <p:nvSpPr>
          <p:cNvPr id="4" name="Shape 2"/>
          <p:cNvSpPr/>
          <p:nvPr/>
        </p:nvSpPr>
        <p:spPr>
          <a:xfrm>
            <a:off x="548640" y="1554480"/>
            <a:ext cx="3657600" cy="4846320"/>
          </a:xfrm>
          <a:prstGeom prst="rect">
            <a:avLst/>
          </a:prstGeom>
          <a:solidFill>
            <a:srgbClr val="FFFFFF"/>
          </a:solidFill>
          <a:ln w="9525">
            <a:solidFill>
              <a:srgbClr val="E2E8F0"/>
            </a:solidFill>
            <a:prstDash val="solid"/>
          </a:ln>
        </p:spPr>
      </p:sp>
      <p:sp>
        <p:nvSpPr>
          <p:cNvPr id="5" name="Shape 3"/>
          <p:cNvSpPr/>
          <p:nvPr/>
        </p:nvSpPr>
        <p:spPr>
          <a:xfrm>
            <a:off x="548640" y="1554480"/>
            <a:ext cx="3657600" cy="457200"/>
          </a:xfrm>
          <a:prstGeom prst="rect">
            <a:avLst/>
          </a:prstGeom>
          <a:solidFill>
            <a:srgbClr val="6366F1"/>
          </a:solidFill>
          <a:ln w="12700">
            <a:solidFill>
              <a:srgbClr val="6366F1"/>
            </a:solidFill>
            <a:prstDash val="solid"/>
          </a:ln>
        </p:spPr>
      </p:sp>
      <p:sp>
        <p:nvSpPr>
          <p:cNvPr id="6" name="Text 4"/>
          <p:cNvSpPr/>
          <p:nvPr/>
        </p:nvSpPr>
        <p:spPr>
          <a:xfrm>
            <a:off x="731520" y="1600200"/>
            <a:ext cx="3291840" cy="365760"/>
          </a:xfrm>
          <a:prstGeom prst="rect">
            <a:avLst/>
          </a:prstGeom>
          <a:noFill/>
          <a:ln/>
        </p:spPr>
        <p:txBody>
          <a:bodyPr wrap="square" rtlCol="0" anchor="ctr"/>
          <a:lstStyle/>
          <a:p>
            <a:pPr indent="0" marL="0">
              <a:buNone/>
            </a:pPr>
            <a:r>
              <a:rPr lang="en-US" sz="1400" b="1" dirty="0">
                <a:solidFill>
                  <a:srgbClr val="FFFFFF"/>
                </a:solidFill>
              </a:rPr>
              <a:t>Enjeux business</a:t>
            </a:r>
            <a:endParaRPr lang="en-US" sz="1400" dirty="0"/>
          </a:p>
        </p:txBody>
      </p:sp>
      <p:sp>
        <p:nvSpPr>
          <p:cNvPr id="7" name="Shape 5"/>
          <p:cNvSpPr/>
          <p:nvPr/>
        </p:nvSpPr>
        <p:spPr>
          <a:xfrm>
            <a:off x="685800" y="2148840"/>
            <a:ext cx="3383280" cy="365760"/>
          </a:xfrm>
          <a:prstGeom prst="roundRect">
            <a:avLst>
              <a:gd name="adj" fmla="val 12500"/>
            </a:avLst>
          </a:prstGeom>
          <a:solidFill>
            <a:srgbClr val="F1F5F9"/>
          </a:solidFill>
          <a:ln w="6350">
            <a:solidFill>
              <a:srgbClr val="E2E8F0"/>
            </a:solidFill>
            <a:prstDash val="solid"/>
          </a:ln>
        </p:spPr>
      </p:sp>
      <p:sp>
        <p:nvSpPr>
          <p:cNvPr id="8" name="Text 6"/>
          <p:cNvSpPr/>
          <p:nvPr/>
        </p:nvSpPr>
        <p:spPr>
          <a:xfrm>
            <a:off x="777240" y="2148840"/>
            <a:ext cx="3200400" cy="365760"/>
          </a:xfrm>
          <a:prstGeom prst="rect">
            <a:avLst/>
          </a:prstGeom>
          <a:noFill/>
          <a:ln/>
        </p:spPr>
        <p:txBody>
          <a:bodyPr wrap="square" rtlCol="0" anchor="ctr"/>
          <a:lstStyle/>
          <a:p>
            <a:pPr indent="0" marL="0">
              <a:buNone/>
            </a:pPr>
            <a:r>
              <a:rPr lang="en-US" sz="1000" dirty="0">
                <a:solidFill>
                  <a:srgbClr val="0F172A"/>
                </a:solidFill>
              </a:rPr>
              <a:t>continuite-activite</a:t>
            </a:r>
            <a:endParaRPr lang="en-US" sz="1000" dirty="0"/>
          </a:p>
        </p:txBody>
      </p:sp>
      <p:sp>
        <p:nvSpPr>
          <p:cNvPr id="9" name="Shape 7"/>
          <p:cNvSpPr/>
          <p:nvPr/>
        </p:nvSpPr>
        <p:spPr>
          <a:xfrm>
            <a:off x="685800" y="2606040"/>
            <a:ext cx="3383280" cy="365760"/>
          </a:xfrm>
          <a:prstGeom prst="roundRect">
            <a:avLst>
              <a:gd name="adj" fmla="val 12500"/>
            </a:avLst>
          </a:prstGeom>
          <a:solidFill>
            <a:srgbClr val="F1F5F9"/>
          </a:solidFill>
          <a:ln w="6350">
            <a:solidFill>
              <a:srgbClr val="E2E8F0"/>
            </a:solidFill>
            <a:prstDash val="solid"/>
          </a:ln>
        </p:spPr>
      </p:sp>
      <p:sp>
        <p:nvSpPr>
          <p:cNvPr id="10" name="Text 8"/>
          <p:cNvSpPr/>
          <p:nvPr/>
        </p:nvSpPr>
        <p:spPr>
          <a:xfrm>
            <a:off x="777240" y="2606040"/>
            <a:ext cx="3200400" cy="365760"/>
          </a:xfrm>
          <a:prstGeom prst="rect">
            <a:avLst/>
          </a:prstGeom>
          <a:noFill/>
          <a:ln/>
        </p:spPr>
        <p:txBody>
          <a:bodyPr wrap="square" rtlCol="0" anchor="ctr"/>
          <a:lstStyle/>
          <a:p>
            <a:pPr indent="0" marL="0">
              <a:buNone/>
            </a:pPr>
            <a:r>
              <a:rPr lang="en-US" sz="1000" dirty="0">
                <a:solidFill>
                  <a:srgbClr val="0F172A"/>
                </a:solidFill>
              </a:rPr>
              <a:t>relation-client</a:t>
            </a:r>
            <a:endParaRPr lang="en-US" sz="1000" dirty="0"/>
          </a:p>
        </p:txBody>
      </p:sp>
      <p:sp>
        <p:nvSpPr>
          <p:cNvPr id="11" name="Shape 9"/>
          <p:cNvSpPr/>
          <p:nvPr/>
        </p:nvSpPr>
        <p:spPr>
          <a:xfrm>
            <a:off x="4389120" y="1554480"/>
            <a:ext cx="3657600" cy="4846320"/>
          </a:xfrm>
          <a:prstGeom prst="rect">
            <a:avLst/>
          </a:prstGeom>
          <a:solidFill>
            <a:srgbClr val="FFFFFF"/>
          </a:solidFill>
          <a:ln w="9525">
            <a:solidFill>
              <a:srgbClr val="E2E8F0"/>
            </a:solidFill>
            <a:prstDash val="solid"/>
          </a:ln>
        </p:spPr>
      </p:sp>
      <p:sp>
        <p:nvSpPr>
          <p:cNvPr id="12" name="Shape 10"/>
          <p:cNvSpPr/>
          <p:nvPr/>
        </p:nvSpPr>
        <p:spPr>
          <a:xfrm>
            <a:off x="4389120" y="1554480"/>
            <a:ext cx="3657600" cy="457200"/>
          </a:xfrm>
          <a:prstGeom prst="rect">
            <a:avLst/>
          </a:prstGeom>
          <a:solidFill>
            <a:srgbClr val="6366F1"/>
          </a:solidFill>
          <a:ln w="12700">
            <a:solidFill>
              <a:srgbClr val="6366F1"/>
            </a:solidFill>
            <a:prstDash val="solid"/>
          </a:ln>
        </p:spPr>
      </p:sp>
      <p:sp>
        <p:nvSpPr>
          <p:cNvPr id="13" name="Text 11"/>
          <p:cNvSpPr/>
          <p:nvPr/>
        </p:nvSpPr>
        <p:spPr>
          <a:xfrm>
            <a:off x="4572000" y="1600200"/>
            <a:ext cx="3291840" cy="365760"/>
          </a:xfrm>
          <a:prstGeom prst="rect">
            <a:avLst/>
          </a:prstGeom>
          <a:noFill/>
          <a:ln/>
        </p:spPr>
        <p:txBody>
          <a:bodyPr wrap="square" rtlCol="0" anchor="ctr"/>
          <a:lstStyle/>
          <a:p>
            <a:pPr indent="0" marL="0">
              <a:buNone/>
            </a:pPr>
            <a:r>
              <a:rPr lang="en-US" sz="1400" b="1" dirty="0">
                <a:solidFill>
                  <a:srgbClr val="FFFFFF"/>
                </a:solidFill>
              </a:rPr>
              <a:t>Sujets IT</a:t>
            </a:r>
            <a:endParaRPr lang="en-US" sz="1400" dirty="0"/>
          </a:p>
        </p:txBody>
      </p:sp>
      <p:sp>
        <p:nvSpPr>
          <p:cNvPr id="14" name="Shape 12"/>
          <p:cNvSpPr/>
          <p:nvPr/>
        </p:nvSpPr>
        <p:spPr>
          <a:xfrm>
            <a:off x="4526280" y="2148840"/>
            <a:ext cx="3383280" cy="365760"/>
          </a:xfrm>
          <a:prstGeom prst="roundRect">
            <a:avLst>
              <a:gd name="adj" fmla="val 12500"/>
            </a:avLst>
          </a:prstGeom>
          <a:solidFill>
            <a:srgbClr val="F1F5F9"/>
          </a:solidFill>
          <a:ln w="6350">
            <a:solidFill>
              <a:srgbClr val="E2E8F0"/>
            </a:solidFill>
            <a:prstDash val="solid"/>
          </a:ln>
        </p:spPr>
      </p:sp>
      <p:sp>
        <p:nvSpPr>
          <p:cNvPr id="15" name="Text 13"/>
          <p:cNvSpPr/>
          <p:nvPr/>
        </p:nvSpPr>
        <p:spPr>
          <a:xfrm>
            <a:off x="4617720" y="2148840"/>
            <a:ext cx="3200400" cy="365760"/>
          </a:xfrm>
          <a:prstGeom prst="rect">
            <a:avLst/>
          </a:prstGeom>
          <a:noFill/>
          <a:ln/>
        </p:spPr>
        <p:txBody>
          <a:bodyPr wrap="square" rtlCol="0" anchor="ctr"/>
          <a:lstStyle/>
          <a:p>
            <a:pPr indent="0" marL="0">
              <a:buNone/>
            </a:pPr>
            <a:r>
              <a:rPr lang="en-US" sz="1000" dirty="0">
                <a:solidFill>
                  <a:srgbClr val="0F172A"/>
                </a:solidFill>
              </a:rPr>
              <a:t>sauvegarde</a:t>
            </a:r>
            <a:endParaRPr lang="en-US" sz="1000" dirty="0"/>
          </a:p>
        </p:txBody>
      </p:sp>
      <p:sp>
        <p:nvSpPr>
          <p:cNvPr id="16" name="Shape 14"/>
          <p:cNvSpPr/>
          <p:nvPr/>
        </p:nvSpPr>
        <p:spPr>
          <a:xfrm>
            <a:off x="4526280" y="2606040"/>
            <a:ext cx="3383280" cy="365760"/>
          </a:xfrm>
          <a:prstGeom prst="roundRect">
            <a:avLst>
              <a:gd name="adj" fmla="val 12500"/>
            </a:avLst>
          </a:prstGeom>
          <a:solidFill>
            <a:srgbClr val="F1F5F9"/>
          </a:solidFill>
          <a:ln w="6350">
            <a:solidFill>
              <a:srgbClr val="E2E8F0"/>
            </a:solidFill>
            <a:prstDash val="solid"/>
          </a:ln>
        </p:spPr>
      </p:sp>
      <p:sp>
        <p:nvSpPr>
          <p:cNvPr id="17" name="Text 15"/>
          <p:cNvSpPr/>
          <p:nvPr/>
        </p:nvSpPr>
        <p:spPr>
          <a:xfrm>
            <a:off x="4617720" y="2606040"/>
            <a:ext cx="3200400" cy="365760"/>
          </a:xfrm>
          <a:prstGeom prst="rect">
            <a:avLst/>
          </a:prstGeom>
          <a:noFill/>
          <a:ln/>
        </p:spPr>
        <p:txBody>
          <a:bodyPr wrap="square" rtlCol="0" anchor="ctr"/>
          <a:lstStyle/>
          <a:p>
            <a:pPr indent="0" marL="0">
              <a:buNone/>
            </a:pPr>
            <a:r>
              <a:rPr lang="en-US" sz="1000" dirty="0">
                <a:solidFill>
                  <a:srgbClr val="0F172A"/>
                </a:solidFill>
              </a:rPr>
              <a:t>securite-basique</a:t>
            </a:r>
            <a:endParaRPr lang="en-US" sz="1000" dirty="0"/>
          </a:p>
        </p:txBody>
      </p:sp>
      <p:sp>
        <p:nvSpPr>
          <p:cNvPr id="18" name="Shape 16"/>
          <p:cNvSpPr/>
          <p:nvPr/>
        </p:nvSpPr>
        <p:spPr>
          <a:xfrm>
            <a:off x="8229600" y="1554480"/>
            <a:ext cx="3657600" cy="4846320"/>
          </a:xfrm>
          <a:prstGeom prst="rect">
            <a:avLst/>
          </a:prstGeom>
          <a:solidFill>
            <a:srgbClr val="FFFFFF"/>
          </a:solidFill>
          <a:ln w="9525">
            <a:solidFill>
              <a:srgbClr val="E2E8F0"/>
            </a:solidFill>
            <a:prstDash val="solid"/>
          </a:ln>
        </p:spPr>
      </p:sp>
      <p:sp>
        <p:nvSpPr>
          <p:cNvPr id="19" name="Shape 17"/>
          <p:cNvSpPr/>
          <p:nvPr/>
        </p:nvSpPr>
        <p:spPr>
          <a:xfrm>
            <a:off x="8229600" y="1554480"/>
            <a:ext cx="3657600" cy="457200"/>
          </a:xfrm>
          <a:prstGeom prst="rect">
            <a:avLst/>
          </a:prstGeom>
          <a:solidFill>
            <a:srgbClr val="6366F1"/>
          </a:solidFill>
          <a:ln w="12700">
            <a:solidFill>
              <a:srgbClr val="6366F1"/>
            </a:solidFill>
            <a:prstDash val="solid"/>
          </a:ln>
        </p:spPr>
      </p:sp>
      <p:sp>
        <p:nvSpPr>
          <p:cNvPr id="20" name="Text 18"/>
          <p:cNvSpPr/>
          <p:nvPr/>
        </p:nvSpPr>
        <p:spPr>
          <a:xfrm>
            <a:off x="8412480" y="1600200"/>
            <a:ext cx="3291840" cy="365760"/>
          </a:xfrm>
          <a:prstGeom prst="rect">
            <a:avLst/>
          </a:prstGeom>
          <a:noFill/>
          <a:ln/>
        </p:spPr>
        <p:txBody>
          <a:bodyPr wrap="square" rtlCol="0" anchor="ctr"/>
          <a:lstStyle/>
          <a:p>
            <a:pPr indent="0" marL="0">
              <a:buNone/>
            </a:pPr>
            <a:r>
              <a:rPr lang="en-US" sz="1400" b="1" dirty="0">
                <a:solidFill>
                  <a:srgbClr val="FFFFFF"/>
                </a:solidFill>
              </a:rPr>
              <a:t>Réglementaire</a:t>
            </a:r>
            <a:endParaRPr lang="en-US" sz="1400" dirty="0"/>
          </a:p>
        </p:txBody>
      </p:sp>
      <p:sp>
        <p:nvSpPr>
          <p:cNvPr id="21" name="Shape 19"/>
          <p:cNvSpPr/>
          <p:nvPr/>
        </p:nvSpPr>
        <p:spPr>
          <a:xfrm>
            <a:off x="8366760" y="2148840"/>
            <a:ext cx="3383280" cy="365760"/>
          </a:xfrm>
          <a:prstGeom prst="roundRect">
            <a:avLst>
              <a:gd name="adj" fmla="val 12500"/>
            </a:avLst>
          </a:prstGeom>
          <a:solidFill>
            <a:srgbClr val="F1F5F9"/>
          </a:solidFill>
          <a:ln w="6350">
            <a:solidFill>
              <a:srgbClr val="E2E8F0"/>
            </a:solidFill>
            <a:prstDash val="solid"/>
          </a:ln>
        </p:spPr>
      </p:sp>
      <p:sp>
        <p:nvSpPr>
          <p:cNvPr id="22" name="Text 20"/>
          <p:cNvSpPr/>
          <p:nvPr/>
        </p:nvSpPr>
        <p:spPr>
          <a:xfrm>
            <a:off x="8458200" y="2148840"/>
            <a:ext cx="3200400" cy="365760"/>
          </a:xfrm>
          <a:prstGeom prst="rect">
            <a:avLst/>
          </a:prstGeom>
          <a:noFill/>
          <a:ln/>
        </p:spPr>
        <p:txBody>
          <a:bodyPr wrap="square" rtlCol="0" anchor="ctr"/>
          <a:lstStyle/>
          <a:p>
            <a:pPr indent="0" marL="0">
              <a:buNone/>
            </a:pPr>
            <a:r>
              <a:rPr lang="en-US" sz="1000" dirty="0">
                <a:solidFill>
                  <a:srgbClr val="0F172A"/>
                </a:solidFill>
              </a:rPr>
              <a:t>rgpd-standard</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Couverture des diagnostics</a:t>
            </a:r>
            <a:endParaRPr lang="en-US" sz="28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200" i="1" dirty="0">
                <a:solidFill>
                  <a:srgbClr val="64748B"/>
                </a:solidFill>
              </a:rPr>
              <a:t>Diagnostics saisis — un diagnostic est couvert à partir de 5 réponses</a:t>
            </a:r>
            <a:endParaRPr lang="en-US" sz="1200" dirty="0"/>
          </a:p>
        </p:txBody>
      </p:sp>
      <p:sp>
        <p:nvSpPr>
          <p:cNvPr id="4" name="Shape 2"/>
          <p:cNvSpPr/>
          <p:nvPr/>
        </p:nvSpPr>
        <p:spPr>
          <a:xfrm>
            <a:off x="3831336" y="1554480"/>
            <a:ext cx="2194560" cy="4114800"/>
          </a:xfrm>
          <a:prstGeom prst="rect">
            <a:avLst/>
          </a:prstGeom>
          <a:solidFill>
            <a:srgbClr val="FFFFFF"/>
          </a:solidFill>
          <a:ln w="9525">
            <a:solidFill>
              <a:srgbClr val="E2E8F0"/>
            </a:solidFill>
            <a:prstDash val="solid"/>
          </a:ln>
        </p:spPr>
      </p:sp>
      <p:sp>
        <p:nvSpPr>
          <p:cNvPr id="5" name="Shape 3"/>
          <p:cNvSpPr/>
          <p:nvPr/>
        </p:nvSpPr>
        <p:spPr>
          <a:xfrm>
            <a:off x="3831336" y="1554480"/>
            <a:ext cx="2194560" cy="109728"/>
          </a:xfrm>
          <a:prstGeom prst="rect">
            <a:avLst/>
          </a:prstGeom>
          <a:solidFill>
            <a:srgbClr val="3FD4E0"/>
          </a:solidFill>
          <a:ln w="12700">
            <a:solidFill>
              <a:srgbClr val="3FD4E0"/>
            </a:solidFill>
            <a:prstDash val="solid"/>
          </a:ln>
        </p:spPr>
      </p:sp>
      <p:sp>
        <p:nvSpPr>
          <p:cNvPr id="6" name="Text 4"/>
          <p:cNvSpPr/>
          <p:nvPr/>
        </p:nvSpPr>
        <p:spPr>
          <a:xfrm>
            <a:off x="3968496" y="1783080"/>
            <a:ext cx="1920240" cy="640080"/>
          </a:xfrm>
          <a:prstGeom prst="rect">
            <a:avLst/>
          </a:prstGeom>
          <a:noFill/>
          <a:ln/>
        </p:spPr>
        <p:txBody>
          <a:bodyPr wrap="square" rtlCol="0" anchor="t"/>
          <a:lstStyle/>
          <a:p>
            <a:pPr indent="0" marL="0">
              <a:buNone/>
            </a:pPr>
            <a:r>
              <a:rPr lang="en-US" sz="1300" b="1" dirty="0">
                <a:solidFill>
                  <a:srgbClr val="0F172A"/>
                </a:solidFill>
              </a:rPr>
              <a:t>Diag IT N1</a:t>
            </a:r>
            <a:endParaRPr lang="en-US" sz="1300" dirty="0"/>
          </a:p>
        </p:txBody>
      </p:sp>
      <p:sp>
        <p:nvSpPr>
          <p:cNvPr id="7" name="Text 5"/>
          <p:cNvSpPr/>
          <p:nvPr/>
        </p:nvSpPr>
        <p:spPr>
          <a:xfrm>
            <a:off x="3968496" y="2423160"/>
            <a:ext cx="1920240" cy="274320"/>
          </a:xfrm>
          <a:prstGeom prst="rect">
            <a:avLst/>
          </a:prstGeom>
          <a:noFill/>
          <a:ln/>
        </p:spPr>
        <p:txBody>
          <a:bodyPr wrap="square" rtlCol="0" anchor="ctr"/>
          <a:lstStyle/>
          <a:p>
            <a:pPr indent="0" marL="0">
              <a:buNone/>
            </a:pPr>
            <a:r>
              <a:rPr lang="en-US" sz="1100" b="1" dirty="0">
                <a:solidFill>
                  <a:srgbClr val="3FD4E0"/>
                </a:solidFill>
              </a:rPr>
              <a:t>Couvert</a:t>
            </a:r>
            <a:endParaRPr lang="en-US" sz="1100" dirty="0"/>
          </a:p>
        </p:txBody>
      </p:sp>
      <p:sp>
        <p:nvSpPr>
          <p:cNvPr id="8" name="Text 6"/>
          <p:cNvSpPr/>
          <p:nvPr/>
        </p:nvSpPr>
        <p:spPr>
          <a:xfrm>
            <a:off x="3968496" y="2834640"/>
            <a:ext cx="1920240" cy="640080"/>
          </a:xfrm>
          <a:prstGeom prst="rect">
            <a:avLst/>
          </a:prstGeom>
          <a:noFill/>
          <a:ln/>
        </p:spPr>
        <p:txBody>
          <a:bodyPr wrap="square" rtlCol="0" anchor="ctr"/>
          <a:lstStyle/>
          <a:p>
            <a:pPr indent="0" marL="0">
              <a:buNone/>
            </a:pPr>
            <a:r>
              <a:rPr lang="en-US" sz="3200" b="1" dirty="0">
                <a:solidFill>
                  <a:srgbClr val="6366F1"/>
                </a:solidFill>
              </a:rPr>
              <a:t>29</a:t>
            </a:r>
            <a:pPr indent="0" marL="0">
              <a:buNone/>
            </a:pPr>
            <a:r>
              <a:rPr lang="en-US" sz="1200" dirty="0">
                <a:solidFill>
                  <a:srgbClr val="64748B"/>
                </a:solidFill>
              </a:rPr>
              <a:t> /100</a:t>
            </a:r>
            <a:endParaRPr lang="en-US" sz="3200" dirty="0"/>
          </a:p>
        </p:txBody>
      </p:sp>
      <p:sp>
        <p:nvSpPr>
          <p:cNvPr id="9" name="Text 7"/>
          <p:cNvSpPr/>
          <p:nvPr/>
        </p:nvSpPr>
        <p:spPr>
          <a:xfrm>
            <a:off x="3968496" y="3749040"/>
            <a:ext cx="1920240" cy="1737360"/>
          </a:xfrm>
          <a:prstGeom prst="rect">
            <a:avLst/>
          </a:prstGeom>
          <a:noFill/>
          <a:ln/>
        </p:spPr>
        <p:txBody>
          <a:bodyPr wrap="square" rtlCol="0" anchor="t"/>
          <a:lstStyle/>
          <a:p>
            <a:pPr indent="0" marL="0">
              <a:buNone/>
            </a:pPr>
            <a:r>
              <a:rPr lang="en-US" sz="1000" dirty="0">
                <a:solidFill>
                  <a:srgbClr val="64748B"/>
                </a:solidFill>
              </a:rPr>
              <a:t>26 réponses</a:t>
            </a:r>
            <a:endParaRPr lang="en-US" sz="1000" dirty="0"/>
          </a:p>
          <a:p>
            <a:pPr indent="0" marL="0">
              <a:buNone/>
            </a:pPr>
            <a:r>
              <a:rPr lang="en-US" sz="1000" dirty="0">
                <a:solidFill>
                  <a:srgbClr val="64748B"/>
                </a:solidFill>
              </a:rPr>
              <a:t>5 partiel · 16 non</a:t>
            </a:r>
            <a:endParaRPr lang="en-US" sz="1000" dirty="0"/>
          </a:p>
          <a:p>
            <a:pPr indent="0" marL="0">
              <a:buNone/>
            </a:pPr>
            <a:r>
              <a:rPr lang="en-US" sz="1000" dirty="0">
                <a:solidFill>
                  <a:srgbClr val="64748B"/>
                </a:solidFill>
              </a:rPr>
              <a:t>0 commentaires</a:t>
            </a:r>
            <a:endParaRPr lang="en-US" sz="1000" dirty="0"/>
          </a:p>
        </p:txBody>
      </p:sp>
      <p:sp>
        <p:nvSpPr>
          <p:cNvPr id="10" name="Shape 8"/>
          <p:cNvSpPr/>
          <p:nvPr/>
        </p:nvSpPr>
        <p:spPr>
          <a:xfrm>
            <a:off x="6163056" y="1554480"/>
            <a:ext cx="2194560" cy="4114800"/>
          </a:xfrm>
          <a:prstGeom prst="rect">
            <a:avLst/>
          </a:prstGeom>
          <a:solidFill>
            <a:srgbClr val="FFFFFF"/>
          </a:solidFill>
          <a:ln w="9525">
            <a:solidFill>
              <a:srgbClr val="E2E8F0"/>
            </a:solidFill>
            <a:prstDash val="solid"/>
          </a:ln>
        </p:spPr>
      </p:sp>
      <p:sp>
        <p:nvSpPr>
          <p:cNvPr id="11" name="Shape 9"/>
          <p:cNvSpPr/>
          <p:nvPr/>
        </p:nvSpPr>
        <p:spPr>
          <a:xfrm>
            <a:off x="6163056" y="1554480"/>
            <a:ext cx="2194560" cy="109728"/>
          </a:xfrm>
          <a:prstGeom prst="rect">
            <a:avLst/>
          </a:prstGeom>
          <a:solidFill>
            <a:srgbClr val="3FD4E0"/>
          </a:solidFill>
          <a:ln w="12700">
            <a:solidFill>
              <a:srgbClr val="3FD4E0"/>
            </a:solidFill>
            <a:prstDash val="solid"/>
          </a:ln>
        </p:spPr>
      </p:sp>
      <p:sp>
        <p:nvSpPr>
          <p:cNvPr id="12" name="Text 10"/>
          <p:cNvSpPr/>
          <p:nvPr/>
        </p:nvSpPr>
        <p:spPr>
          <a:xfrm>
            <a:off x="6300216" y="1783080"/>
            <a:ext cx="1920240" cy="640080"/>
          </a:xfrm>
          <a:prstGeom prst="rect">
            <a:avLst/>
          </a:prstGeom>
          <a:noFill/>
          <a:ln/>
        </p:spPr>
        <p:txBody>
          <a:bodyPr wrap="square" rtlCol="0" anchor="t"/>
          <a:lstStyle/>
          <a:p>
            <a:pPr indent="0" marL="0">
              <a:buNone/>
            </a:pPr>
            <a:r>
              <a:rPr lang="en-US" sz="1300" b="1" dirty="0">
                <a:solidFill>
                  <a:srgbClr val="0F172A"/>
                </a:solidFill>
              </a:rPr>
              <a:t>Google Workspace</a:t>
            </a:r>
            <a:endParaRPr lang="en-US" sz="1300" dirty="0"/>
          </a:p>
        </p:txBody>
      </p:sp>
      <p:sp>
        <p:nvSpPr>
          <p:cNvPr id="13" name="Text 11"/>
          <p:cNvSpPr/>
          <p:nvPr/>
        </p:nvSpPr>
        <p:spPr>
          <a:xfrm>
            <a:off x="6300216" y="2423160"/>
            <a:ext cx="1920240" cy="274320"/>
          </a:xfrm>
          <a:prstGeom prst="rect">
            <a:avLst/>
          </a:prstGeom>
          <a:noFill/>
          <a:ln/>
        </p:spPr>
        <p:txBody>
          <a:bodyPr wrap="square" rtlCol="0" anchor="ctr"/>
          <a:lstStyle/>
          <a:p>
            <a:pPr indent="0" marL="0">
              <a:buNone/>
            </a:pPr>
            <a:r>
              <a:rPr lang="en-US" sz="1100" b="1" dirty="0">
                <a:solidFill>
                  <a:srgbClr val="3FD4E0"/>
                </a:solidFill>
              </a:rPr>
              <a:t>Couvert</a:t>
            </a:r>
            <a:endParaRPr lang="en-US" sz="1100" dirty="0"/>
          </a:p>
        </p:txBody>
      </p:sp>
      <p:sp>
        <p:nvSpPr>
          <p:cNvPr id="14" name="Text 12"/>
          <p:cNvSpPr/>
          <p:nvPr/>
        </p:nvSpPr>
        <p:spPr>
          <a:xfrm>
            <a:off x="6300216" y="2834640"/>
            <a:ext cx="1920240" cy="640080"/>
          </a:xfrm>
          <a:prstGeom prst="rect">
            <a:avLst/>
          </a:prstGeom>
          <a:noFill/>
          <a:ln/>
        </p:spPr>
        <p:txBody>
          <a:bodyPr wrap="square" rtlCol="0" anchor="ctr"/>
          <a:lstStyle/>
          <a:p>
            <a:pPr indent="0" marL="0">
              <a:buNone/>
            </a:pPr>
            <a:r>
              <a:rPr lang="en-US" sz="3200" b="1" dirty="0">
                <a:solidFill>
                  <a:srgbClr val="6366F1"/>
                </a:solidFill>
              </a:rPr>
              <a:t>17</a:t>
            </a:r>
            <a:pPr indent="0" marL="0">
              <a:buNone/>
            </a:pPr>
            <a:r>
              <a:rPr lang="en-US" sz="1200" dirty="0">
                <a:solidFill>
                  <a:srgbClr val="64748B"/>
                </a:solidFill>
              </a:rPr>
              <a:t> /100</a:t>
            </a:r>
            <a:endParaRPr lang="en-US" sz="3200" dirty="0"/>
          </a:p>
        </p:txBody>
      </p:sp>
      <p:sp>
        <p:nvSpPr>
          <p:cNvPr id="15" name="Text 13"/>
          <p:cNvSpPr/>
          <p:nvPr/>
        </p:nvSpPr>
        <p:spPr>
          <a:xfrm>
            <a:off x="6300216" y="3749040"/>
            <a:ext cx="1920240" cy="1737360"/>
          </a:xfrm>
          <a:prstGeom prst="rect">
            <a:avLst/>
          </a:prstGeom>
          <a:noFill/>
          <a:ln/>
        </p:spPr>
        <p:txBody>
          <a:bodyPr wrap="square" rtlCol="0" anchor="t"/>
          <a:lstStyle/>
          <a:p>
            <a:pPr indent="0" marL="0">
              <a:buNone/>
            </a:pPr>
            <a:r>
              <a:rPr lang="en-US" sz="1000" dirty="0">
                <a:solidFill>
                  <a:srgbClr val="64748B"/>
                </a:solidFill>
              </a:rPr>
              <a:t>15 réponses</a:t>
            </a:r>
            <a:endParaRPr lang="en-US" sz="1000" dirty="0"/>
          </a:p>
          <a:p>
            <a:pPr indent="0" marL="0">
              <a:buNone/>
            </a:pPr>
            <a:r>
              <a:rPr lang="en-US" sz="1000" dirty="0">
                <a:solidFill>
                  <a:srgbClr val="64748B"/>
                </a:solidFill>
              </a:rPr>
              <a:t>5 partiel · 10 non</a:t>
            </a:r>
            <a:endParaRPr lang="en-US" sz="1000" dirty="0"/>
          </a:p>
          <a:p>
            <a:pPr indent="0" marL="0">
              <a:buNone/>
            </a:pPr>
            <a:r>
              <a:rPr lang="en-US" sz="1000" dirty="0">
                <a:solidFill>
                  <a:srgbClr val="64748B"/>
                </a:solidFill>
              </a:rPr>
              <a:t>0 commentaires</a:t>
            </a:r>
            <a:endParaRPr lang="en-US" sz="1000" dirty="0"/>
          </a:p>
        </p:txBody>
      </p:sp>
      <p:sp>
        <p:nvSpPr>
          <p:cNvPr id="16" name="Text 14"/>
          <p:cNvSpPr/>
          <p:nvPr/>
        </p:nvSpPr>
        <p:spPr>
          <a:xfrm>
            <a:off x="548640" y="5897880"/>
            <a:ext cx="11091672" cy="365760"/>
          </a:xfrm>
          <a:prstGeom prst="rect">
            <a:avLst/>
          </a:prstGeom>
          <a:noFill/>
          <a:ln/>
        </p:spPr>
        <p:txBody>
          <a:bodyPr wrap="square" rtlCol="0" anchor="ctr"/>
          <a:lstStyle/>
          <a:p>
            <a:pPr algn="ctr" indent="0" marL="0">
              <a:buNone/>
            </a:pPr>
            <a:r>
              <a:rPr lang="en-US" sz="1100" i="1" dirty="0">
                <a:solidFill>
                  <a:srgbClr val="64748B"/>
                </a:solidFill>
              </a:rPr>
              <a:t>22 non démarrés</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Constats par axe</a:t>
            </a:r>
            <a:endParaRPr lang="en-US" sz="2800" dirty="0"/>
          </a:p>
        </p:txBody>
      </p:sp>
      <p:sp>
        <p:nvSpPr>
          <p:cNvPr id="3" name="Shape 1"/>
          <p:cNvSpPr/>
          <p:nvPr/>
        </p:nvSpPr>
        <p:spPr>
          <a:xfrm>
            <a:off x="548640" y="1280160"/>
            <a:ext cx="11091672" cy="1463040"/>
          </a:xfrm>
          <a:prstGeom prst="rect">
            <a:avLst/>
          </a:prstGeom>
          <a:solidFill>
            <a:srgbClr val="FFFFFF"/>
          </a:solidFill>
          <a:ln w="6350">
            <a:solidFill>
              <a:srgbClr val="E2E8F0"/>
            </a:solidFill>
            <a:prstDash val="solid"/>
          </a:ln>
        </p:spPr>
      </p:sp>
      <p:sp>
        <p:nvSpPr>
          <p:cNvPr id="4" name="Shape 2"/>
          <p:cNvSpPr/>
          <p:nvPr/>
        </p:nvSpPr>
        <p:spPr>
          <a:xfrm>
            <a:off x="548640" y="1280160"/>
            <a:ext cx="91440" cy="1463040"/>
          </a:xfrm>
          <a:prstGeom prst="rect">
            <a:avLst/>
          </a:prstGeom>
          <a:solidFill>
            <a:srgbClr val="EF4444"/>
          </a:solidFill>
          <a:ln w="12700">
            <a:solidFill>
              <a:srgbClr val="EF4444"/>
            </a:solidFill>
            <a:prstDash val="solid"/>
          </a:ln>
        </p:spPr>
      </p:sp>
      <p:sp>
        <p:nvSpPr>
          <p:cNvPr id="5" name="Text 3"/>
          <p:cNvSpPr/>
          <p:nvPr/>
        </p:nvSpPr>
        <p:spPr>
          <a:xfrm>
            <a:off x="777240" y="1325880"/>
            <a:ext cx="10835640" cy="320040"/>
          </a:xfrm>
          <a:prstGeom prst="rect">
            <a:avLst/>
          </a:prstGeom>
          <a:noFill/>
          <a:ln/>
        </p:spPr>
        <p:txBody>
          <a:bodyPr wrap="square" rtlCol="0" anchor="ctr"/>
          <a:lstStyle/>
          <a:p>
            <a:pPr indent="0" marL="0">
              <a:buNone/>
            </a:pPr>
            <a:r>
              <a:rPr lang="en-US" sz="1300" dirty="0">
                <a:solidFill>
                  <a:srgbClr val="64748B"/>
                </a:solidFill>
              </a:rPr>
              <a:t>Google Workspace</a:t>
            </a:r>
            <a:pPr indent="0" marL="0">
              <a:buNone/>
            </a:pPr>
            <a:r>
              <a:rPr lang="en-US" sz="1300" dirty="0">
                <a:solidFill>
                  <a:srgbClr val="94A3B8"/>
                </a:solidFill>
              </a:rPr>
              <a:t> — </a:t>
            </a:r>
            <a:pPr indent="0" marL="0">
              <a:buNone/>
            </a:pPr>
            <a:r>
              <a:rPr lang="en-US" sz="1300" b="1" dirty="0">
                <a:solidFill>
                  <a:srgbClr val="0F172A"/>
                </a:solidFill>
              </a:rPr>
              <a:t>Identité, accès &amp; gouvernance de la plateforme collaborative</a:t>
            </a:r>
            <a:pPr indent="0" marL="0">
              <a:buNone/>
            </a:pPr>
            <a:r>
              <a:rPr lang="en-US" sz="1300" dirty="0">
                <a:solidFill>
                  <a:srgbClr val="94A3B8"/>
                </a:solidFill>
              </a:rPr>
              <a:t>  ·  </a:t>
            </a:r>
            <a:pPr indent="0" marL="0">
              <a:buNone/>
            </a:pPr>
            <a:r>
              <a:rPr lang="en-US" sz="1300" b="1" dirty="0">
                <a:solidFill>
                  <a:srgbClr val="EF4444"/>
                </a:solidFill>
              </a:rPr>
              <a:t>0/100</a:t>
            </a:r>
            <a:endParaRPr lang="en-US" sz="1300" dirty="0"/>
          </a:p>
        </p:txBody>
      </p:sp>
      <p:sp>
        <p:nvSpPr>
          <p:cNvPr id="6" name="Text 4"/>
          <p:cNvSpPr/>
          <p:nvPr/>
        </p:nvSpPr>
        <p:spPr>
          <a:xfrm>
            <a:off x="777240" y="1645920"/>
            <a:ext cx="10835640" cy="1097280"/>
          </a:xfrm>
          <a:prstGeom prst="rect">
            <a:avLst/>
          </a:prstGeom>
          <a:noFill/>
          <a:ln/>
        </p:spPr>
        <p:txBody>
          <a:bodyPr wrap="square" rtlCol="0" anchor="t"/>
          <a:lstStyle/>
          <a:p>
            <a:pPr indent="0" marL="0">
              <a:buNone/>
            </a:pPr>
            <a:r>
              <a:rPr lang="en-US" sz="1000" dirty="0">
                <a:solidFill>
                  <a:srgbClr val="0F172A"/>
                </a:solidFill>
              </a:rPr>
              <a:t>TEST_TPE Duval Artisanat présente une exposition critique sur l'ensemble de sa plateforme Google Workspace : aucune bonne pratique n'est pleinement appliquée sur les 15 points audités, et les 5 réponses « Partiel » masquent des lacunes substantielles (2SV non imposée…</a:t>
            </a:r>
            <a:endParaRPr lang="en-US" sz="1000" dirty="0"/>
          </a:p>
        </p:txBody>
      </p:sp>
      <p:sp>
        <p:nvSpPr>
          <p:cNvPr id="7" name="Shape 5"/>
          <p:cNvSpPr/>
          <p:nvPr/>
        </p:nvSpPr>
        <p:spPr>
          <a:xfrm>
            <a:off x="548640" y="2834640"/>
            <a:ext cx="11091672" cy="1463040"/>
          </a:xfrm>
          <a:prstGeom prst="rect">
            <a:avLst/>
          </a:prstGeom>
          <a:solidFill>
            <a:srgbClr val="FFFFFF"/>
          </a:solidFill>
          <a:ln w="6350">
            <a:solidFill>
              <a:srgbClr val="E2E8F0"/>
            </a:solidFill>
            <a:prstDash val="solid"/>
          </a:ln>
        </p:spPr>
      </p:sp>
      <p:sp>
        <p:nvSpPr>
          <p:cNvPr id="8" name="Shape 6"/>
          <p:cNvSpPr/>
          <p:nvPr/>
        </p:nvSpPr>
        <p:spPr>
          <a:xfrm>
            <a:off x="548640" y="2834640"/>
            <a:ext cx="91440" cy="1463040"/>
          </a:xfrm>
          <a:prstGeom prst="rect">
            <a:avLst/>
          </a:prstGeom>
          <a:solidFill>
            <a:srgbClr val="6366F1"/>
          </a:solidFill>
          <a:ln w="12700">
            <a:solidFill>
              <a:srgbClr val="6366F1"/>
            </a:solidFill>
            <a:prstDash val="solid"/>
          </a:ln>
        </p:spPr>
      </p:sp>
      <p:sp>
        <p:nvSpPr>
          <p:cNvPr id="9" name="Text 7"/>
          <p:cNvSpPr/>
          <p:nvPr/>
        </p:nvSpPr>
        <p:spPr>
          <a:xfrm>
            <a:off x="777240" y="2880360"/>
            <a:ext cx="10835640" cy="320040"/>
          </a:xfrm>
          <a:prstGeom prst="rect">
            <a:avLst/>
          </a:prstGeom>
          <a:noFill/>
          <a:ln/>
        </p:spPr>
        <p:txBody>
          <a:bodyPr wrap="square" rtlCol="0" anchor="ctr"/>
          <a:lstStyle/>
          <a:p>
            <a:pPr indent="0" marL="0">
              <a:buNone/>
            </a:pPr>
            <a:r>
              <a:rPr lang="en-US" sz="1300" dirty="0">
                <a:solidFill>
                  <a:srgbClr val="64748B"/>
                </a:solidFill>
              </a:rPr>
              <a:t>Diag IT N1 — Diagnostic Express</a:t>
            </a:r>
            <a:pPr indent="0" marL="0">
              <a:buNone/>
            </a:pPr>
            <a:r>
              <a:rPr lang="en-US" sz="1300" dirty="0">
                <a:solidFill>
                  <a:srgbClr val="94A3B8"/>
                </a:solidFill>
              </a:rPr>
              <a:t> — </a:t>
            </a:r>
            <a:pPr indent="0" marL="0">
              <a:buNone/>
            </a:pPr>
            <a:r>
              <a:rPr lang="en-US" sz="1300" b="1" dirty="0">
                <a:solidFill>
                  <a:srgbClr val="0F172A"/>
                </a:solidFill>
              </a:rPr>
              <a:t>Cybersécurité &amp; Continuité d'activité</a:t>
            </a:r>
            <a:endParaRPr lang="en-US" sz="1300" dirty="0"/>
          </a:p>
        </p:txBody>
      </p:sp>
      <p:sp>
        <p:nvSpPr>
          <p:cNvPr id="10" name="Text 8"/>
          <p:cNvSpPr/>
          <p:nvPr/>
        </p:nvSpPr>
        <p:spPr>
          <a:xfrm>
            <a:off x="777240" y="3200400"/>
            <a:ext cx="10835640" cy="1097280"/>
          </a:xfrm>
          <a:prstGeom prst="rect">
            <a:avLst/>
          </a:prstGeom>
          <a:noFill/>
          <a:ln/>
        </p:spPr>
        <p:txBody>
          <a:bodyPr wrap="square" rtlCol="0" anchor="t"/>
          <a:lstStyle/>
          <a:p>
            <a:pPr indent="0" marL="0">
              <a:buNone/>
            </a:pPr>
            <a:r>
              <a:rPr lang="en-US" sz="1000" dirty="0">
                <a:solidFill>
                  <a:srgbClr val="0F172A"/>
                </a:solidFill>
              </a:rPr>
              <a:t>Duval Artisanat présente un niveau de maturité IT critique sur les axes cybersécurité et continuité, deux piliers directement liés à ses enjeux de continuité d'activité et de relation client. Aucun compte sans droits administrateur n'est en place (Q23 Non), la MFA est absente…</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Croisement enjeux business / IT</a:t>
            </a:r>
            <a:endParaRPr lang="en-US" sz="2800" dirty="0"/>
          </a:p>
        </p:txBody>
      </p:sp>
      <p:sp>
        <p:nvSpPr>
          <p:cNvPr id="3" name="Text 1"/>
          <p:cNvSpPr/>
          <p:nvPr/>
        </p:nvSpPr>
        <p:spPr>
          <a:xfrm>
            <a:off x="548640" y="1280160"/>
            <a:ext cx="10972800" cy="5120640"/>
          </a:xfrm>
          <a:prstGeom prst="rect">
            <a:avLst/>
          </a:prstGeom>
          <a:noFill/>
          <a:ln/>
        </p:spPr>
        <p:txBody>
          <a:bodyPr wrap="square" rtlCol="0" anchor="ctr"/>
          <a:lstStyle/>
          <a:p>
            <a:pPr marL="342900" indent="-342900">
              <a:spcAft>
                <a:spcPts val="1400"/>
              </a:spcAft>
              <a:buSzPct val="100000"/>
              <a:buChar char="●"/>
            </a:pPr>
            <a:r>
              <a:rPr lang="en-US" sz="1600" dirty="0">
                <a:solidFill>
                  <a:srgbClr val="0F172A"/>
                </a:solidFill>
              </a:rPr>
              <a:t>Les deux enjeux business déclarés — continuité d'activité et relation client — sont directement et simultanément menacés par les mêmes failles techniques.</a:t>
            </a:r>
            <a:endParaRPr lang="en-US" sz="1600" dirty="0"/>
          </a:p>
          <a:p>
            <a:pPr marL="342900" indent="-342900">
              <a:spcAft>
                <a:spcPts val="1400"/>
              </a:spcAft>
              <a:buSzPct val="100000"/>
              <a:buChar char="●"/>
            </a:pPr>
            <a:r>
              <a:rPr lang="en-US" sz="1600" dirty="0">
                <a:solidFill>
                  <a:srgbClr val="0F172A"/>
                </a:solidFill>
              </a:rPr>
              <a:t>L'absence de MFA, de sauvegardes testées et de PRA crée un risque d'interruption totale qui se traduit immédiatement en chantiers bloqués, devis non envoyés et factures non émises…</a:t>
            </a:r>
            <a:endParaRPr lang="en-US" sz="1600" dirty="0"/>
          </a:p>
          <a:p>
            <a:pPr marL="342900" indent="-342900">
              <a:spcAft>
                <a:spcPts val="1400"/>
              </a:spcAft>
              <a:buSzPct val="100000"/>
              <a:buChar char="●"/>
            </a:pPr>
            <a:r>
              <a:rPr lang="en-US" sz="1600" dirty="0">
                <a:solidFill>
                  <a:srgbClr val="0F172A"/>
                </a:solidFill>
              </a:rPr>
              <a:t>Symétriquement, les failles de gouvernance Workspace (partage Drive libre, transfert mail non contrôlé, anti-phishing inactif) exposent les données clients et la réputation de…</a:t>
            </a:r>
            <a:endParaRPr lang="en-US" sz="1600" dirty="0"/>
          </a:p>
          <a:p>
            <a:pPr marL="342900" indent="-342900">
              <a:spcAft>
                <a:spcPts val="1400"/>
              </a:spcAft>
              <a:buSzPct val="100000"/>
              <a:buChar char="●"/>
            </a:pPr>
            <a:r>
              <a:rPr lang="en-US" sz="1600" dirty="0">
                <a:solidFill>
                  <a:srgbClr val="0F172A"/>
                </a:solidFill>
              </a:rPr>
              <a:t>La conformité RGPD et facturation électronique 2026 s'inscrit dans ce même continuum : un manquement réglementaire détecté par un client grand compte ou un donneur d'ordre public…</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Risques prioritaires</a:t>
            </a:r>
            <a:endParaRPr lang="en-US" sz="28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200" i="1" dirty="0">
                <a:solidFill>
                  <a:srgbClr val="64748B"/>
                </a:solidFill>
              </a:rPr>
              <a:t>Registre saisi par le consultant — top 8 par gravité</a:t>
            </a:r>
            <a:endParaRPr lang="en-US" sz="1200" dirty="0"/>
          </a:p>
        </p:txBody>
      </p:sp>
      <p:sp>
        <p:nvSpPr>
          <p:cNvPr id="4" name="Text 2"/>
          <p:cNvSpPr/>
          <p:nvPr/>
        </p:nvSpPr>
        <p:spPr>
          <a:xfrm>
            <a:off x="548640" y="2194560"/>
            <a:ext cx="10972800" cy="548640"/>
          </a:xfrm>
          <a:prstGeom prst="rect">
            <a:avLst/>
          </a:prstGeom>
          <a:noFill/>
          <a:ln/>
        </p:spPr>
        <p:txBody>
          <a:bodyPr wrap="square" rtlCol="0" anchor="ctr"/>
          <a:lstStyle/>
          <a:p>
            <a:pPr algn="ctr" indent="0" marL="0">
              <a:buNone/>
            </a:pPr>
            <a:r>
              <a:rPr lang="en-US" sz="1600" i="1" dirty="0">
                <a:solidFill>
                  <a:srgbClr val="94A3B8"/>
                </a:solidFill>
              </a:rPr>
              <a:t>Aucun risque saisi dans le registre</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Plan d'action — Horizon 30j</a:t>
            </a:r>
            <a:endParaRPr lang="en-US" sz="28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200" i="1" dirty="0">
                <a:solidFill>
                  <a:srgbClr val="64748B"/>
                </a:solidFill>
              </a:rPr>
              <a:t>4 actions planifiées</a:t>
            </a:r>
            <a:endParaRPr lang="en-US" sz="1200" dirty="0"/>
          </a:p>
        </p:txBody>
      </p:sp>
      <p:sp>
        <p:nvSpPr>
          <p:cNvPr id="4" name="Shape 2"/>
          <p:cNvSpPr/>
          <p:nvPr/>
        </p:nvSpPr>
        <p:spPr>
          <a:xfrm>
            <a:off x="548640" y="1371600"/>
            <a:ext cx="11091672" cy="1005840"/>
          </a:xfrm>
          <a:prstGeom prst="rect">
            <a:avLst/>
          </a:prstGeom>
          <a:solidFill>
            <a:srgbClr val="FFFFFF"/>
          </a:solidFill>
          <a:ln w="6350">
            <a:solidFill>
              <a:srgbClr val="E2E8F0"/>
            </a:solidFill>
            <a:prstDash val="solid"/>
          </a:ln>
        </p:spPr>
      </p:sp>
      <p:sp>
        <p:nvSpPr>
          <p:cNvPr id="5" name="Shape 3"/>
          <p:cNvSpPr/>
          <p:nvPr/>
        </p:nvSpPr>
        <p:spPr>
          <a:xfrm>
            <a:off x="548640" y="1371600"/>
            <a:ext cx="109728" cy="1005840"/>
          </a:xfrm>
          <a:prstGeom prst="rect">
            <a:avLst/>
          </a:prstGeom>
          <a:solidFill>
            <a:srgbClr val="EF4444"/>
          </a:solidFill>
          <a:ln w="12700">
            <a:solidFill>
              <a:srgbClr val="EF4444"/>
            </a:solidFill>
            <a:prstDash val="solid"/>
          </a:ln>
        </p:spPr>
      </p:sp>
      <p:sp>
        <p:nvSpPr>
          <p:cNvPr id="6" name="Shape 4"/>
          <p:cNvSpPr/>
          <p:nvPr/>
        </p:nvSpPr>
        <p:spPr>
          <a:xfrm>
            <a:off x="10515600" y="1463040"/>
            <a:ext cx="1051560" cy="365760"/>
          </a:xfrm>
          <a:prstGeom prst="roundRect">
            <a:avLst>
              <a:gd name="adj" fmla="val 12500"/>
            </a:avLst>
          </a:prstGeom>
          <a:solidFill>
            <a:srgbClr val="EF4444"/>
          </a:solidFill>
          <a:ln w="12700">
            <a:solidFill>
              <a:srgbClr val="EF4444"/>
            </a:solidFill>
            <a:prstDash val="solid"/>
          </a:ln>
        </p:spPr>
      </p:sp>
      <p:sp>
        <p:nvSpPr>
          <p:cNvPr id="7" name="Text 5"/>
          <p:cNvSpPr/>
          <p:nvPr/>
        </p:nvSpPr>
        <p:spPr>
          <a:xfrm>
            <a:off x="10515600" y="1463040"/>
            <a:ext cx="1051560" cy="365760"/>
          </a:xfrm>
          <a:prstGeom prst="rect">
            <a:avLst/>
          </a:prstGeom>
          <a:noFill/>
          <a:ln/>
        </p:spPr>
        <p:txBody>
          <a:bodyPr wrap="square" rtlCol="0" anchor="ctr"/>
          <a:lstStyle/>
          <a:p>
            <a:pPr algn="ctr" indent="0" marL="0">
              <a:buNone/>
            </a:pPr>
            <a:r>
              <a:rPr lang="en-US" sz="1000" b="1" dirty="0">
                <a:solidFill>
                  <a:srgbClr val="FFFFFF"/>
                </a:solidFill>
              </a:rPr>
              <a:t>Critique</a:t>
            </a:r>
            <a:endParaRPr lang="en-US" sz="1000" dirty="0"/>
          </a:p>
        </p:txBody>
      </p:sp>
      <p:sp>
        <p:nvSpPr>
          <p:cNvPr id="8" name="Text 6"/>
          <p:cNvSpPr/>
          <p:nvPr/>
        </p:nvSpPr>
        <p:spPr>
          <a:xfrm>
            <a:off x="777240" y="1417320"/>
            <a:ext cx="9646920" cy="365760"/>
          </a:xfrm>
          <a:prstGeom prst="rect">
            <a:avLst/>
          </a:prstGeom>
          <a:noFill/>
          <a:ln/>
        </p:spPr>
        <p:txBody>
          <a:bodyPr wrap="square" rtlCol="0" anchor="ctr"/>
          <a:lstStyle/>
          <a:p>
            <a:pPr indent="0" marL="0">
              <a:buNone/>
            </a:pPr>
            <a:r>
              <a:rPr lang="en-US" sz="1400" b="1" dirty="0">
                <a:solidFill>
                  <a:srgbClr val="6366F1"/>
                </a:solidFill>
              </a:rPr>
              <a:t>Activer la MFA sur tous les comptes Google Workspace et accès sensibles</a:t>
            </a:r>
            <a:endParaRPr lang="en-US" sz="1400" dirty="0"/>
          </a:p>
        </p:txBody>
      </p:sp>
      <p:sp>
        <p:nvSpPr>
          <p:cNvPr id="9" name="Text 7"/>
          <p:cNvSpPr/>
          <p:nvPr/>
        </p:nvSpPr>
        <p:spPr>
          <a:xfrm>
            <a:off x="777240" y="1783080"/>
            <a:ext cx="10698480" cy="274320"/>
          </a:xfrm>
          <a:prstGeom prst="rect">
            <a:avLst/>
          </a:prstGeom>
          <a:noFill/>
          <a:ln/>
        </p:spPr>
        <p:txBody>
          <a:bodyPr wrap="square" rtlCol="0" anchor="ctr"/>
          <a:lstStyle/>
          <a:p>
            <a:pPr indent="0" marL="0">
              <a:buNone/>
            </a:pPr>
            <a:r>
              <a:rPr lang="en-US" sz="1000" i="1" dirty="0">
                <a:solidFill>
                  <a:srgbClr val="64748B"/>
                </a:solidFill>
              </a:rPr>
              <a:t>Axe : Cybersécurité &amp; Identité  ·  Source : diagnostic-google-workspace</a:t>
            </a:r>
            <a:endParaRPr lang="en-US" sz="1000" dirty="0"/>
          </a:p>
        </p:txBody>
      </p:sp>
      <p:sp>
        <p:nvSpPr>
          <p:cNvPr id="10" name="Text 8"/>
          <p:cNvSpPr/>
          <p:nvPr/>
        </p:nvSpPr>
        <p:spPr>
          <a:xfrm>
            <a:off x="777240" y="2029968"/>
            <a:ext cx="10698480" cy="320040"/>
          </a:xfrm>
          <a:prstGeom prst="rect">
            <a:avLst/>
          </a:prstGeom>
          <a:noFill/>
          <a:ln/>
        </p:spPr>
        <p:txBody>
          <a:bodyPr wrap="square" rtlCol="0" anchor="t"/>
          <a:lstStyle/>
          <a:p>
            <a:pPr indent="0" marL="0">
              <a:buNone/>
            </a:pPr>
            <a:r>
              <a:rPr lang="en-US" sz="1000" dirty="0">
                <a:solidFill>
                  <a:srgbClr val="0F172A"/>
                </a:solidFill>
              </a:rPr>
              <a:t>L'absence de MFA est la faille d'entrée la plus exploitée sur les TPE/BTP. Un compte compromis suffit à déclencher un ransomware ou une usurpation d'identité client. Action sans…</a:t>
            </a:r>
            <a:endParaRPr lang="en-US" sz="1000" dirty="0"/>
          </a:p>
        </p:txBody>
      </p:sp>
      <p:sp>
        <p:nvSpPr>
          <p:cNvPr id="11" name="Shape 9"/>
          <p:cNvSpPr/>
          <p:nvPr/>
        </p:nvSpPr>
        <p:spPr>
          <a:xfrm>
            <a:off x="548640" y="2423160"/>
            <a:ext cx="11091672" cy="1005840"/>
          </a:xfrm>
          <a:prstGeom prst="rect">
            <a:avLst/>
          </a:prstGeom>
          <a:solidFill>
            <a:srgbClr val="FFFFFF"/>
          </a:solidFill>
          <a:ln w="6350">
            <a:solidFill>
              <a:srgbClr val="E2E8F0"/>
            </a:solidFill>
            <a:prstDash val="solid"/>
          </a:ln>
        </p:spPr>
      </p:sp>
      <p:sp>
        <p:nvSpPr>
          <p:cNvPr id="12" name="Shape 10"/>
          <p:cNvSpPr/>
          <p:nvPr/>
        </p:nvSpPr>
        <p:spPr>
          <a:xfrm>
            <a:off x="548640" y="2423160"/>
            <a:ext cx="109728" cy="1005840"/>
          </a:xfrm>
          <a:prstGeom prst="rect">
            <a:avLst/>
          </a:prstGeom>
          <a:solidFill>
            <a:srgbClr val="EF4444"/>
          </a:solidFill>
          <a:ln w="12700">
            <a:solidFill>
              <a:srgbClr val="EF4444"/>
            </a:solidFill>
            <a:prstDash val="solid"/>
          </a:ln>
        </p:spPr>
      </p:sp>
      <p:sp>
        <p:nvSpPr>
          <p:cNvPr id="13" name="Shape 11"/>
          <p:cNvSpPr/>
          <p:nvPr/>
        </p:nvSpPr>
        <p:spPr>
          <a:xfrm>
            <a:off x="10515600" y="2514600"/>
            <a:ext cx="1051560" cy="365760"/>
          </a:xfrm>
          <a:prstGeom prst="roundRect">
            <a:avLst>
              <a:gd name="adj" fmla="val 12500"/>
            </a:avLst>
          </a:prstGeom>
          <a:solidFill>
            <a:srgbClr val="EF4444"/>
          </a:solidFill>
          <a:ln w="12700">
            <a:solidFill>
              <a:srgbClr val="EF4444"/>
            </a:solidFill>
            <a:prstDash val="solid"/>
          </a:ln>
        </p:spPr>
      </p:sp>
      <p:sp>
        <p:nvSpPr>
          <p:cNvPr id="14" name="Text 12"/>
          <p:cNvSpPr/>
          <p:nvPr/>
        </p:nvSpPr>
        <p:spPr>
          <a:xfrm>
            <a:off x="10515600" y="2514600"/>
            <a:ext cx="1051560" cy="365760"/>
          </a:xfrm>
          <a:prstGeom prst="rect">
            <a:avLst/>
          </a:prstGeom>
          <a:noFill/>
          <a:ln/>
        </p:spPr>
        <p:txBody>
          <a:bodyPr wrap="square" rtlCol="0" anchor="ctr"/>
          <a:lstStyle/>
          <a:p>
            <a:pPr algn="ctr" indent="0" marL="0">
              <a:buNone/>
            </a:pPr>
            <a:r>
              <a:rPr lang="en-US" sz="1000" b="1" dirty="0">
                <a:solidFill>
                  <a:srgbClr val="FFFFFF"/>
                </a:solidFill>
              </a:rPr>
              <a:t>Critique</a:t>
            </a:r>
            <a:endParaRPr lang="en-US" sz="1000" dirty="0"/>
          </a:p>
        </p:txBody>
      </p:sp>
      <p:sp>
        <p:nvSpPr>
          <p:cNvPr id="15" name="Text 13"/>
          <p:cNvSpPr/>
          <p:nvPr/>
        </p:nvSpPr>
        <p:spPr>
          <a:xfrm>
            <a:off x="777240" y="2468880"/>
            <a:ext cx="9646920" cy="365760"/>
          </a:xfrm>
          <a:prstGeom prst="rect">
            <a:avLst/>
          </a:prstGeom>
          <a:noFill/>
          <a:ln/>
        </p:spPr>
        <p:txBody>
          <a:bodyPr wrap="square" rtlCol="0" anchor="ctr"/>
          <a:lstStyle/>
          <a:p>
            <a:pPr indent="0" marL="0">
              <a:buNone/>
            </a:pPr>
            <a:r>
              <a:rPr lang="en-US" sz="1400" b="1" dirty="0">
                <a:solidFill>
                  <a:srgbClr val="6366F1"/>
                </a:solidFill>
              </a:rPr>
              <a:t>Sécuriser les comptes super-administrateurs Workspace (clé physique FIDO2 ou passkey)</a:t>
            </a:r>
            <a:endParaRPr lang="en-US" sz="1400" dirty="0"/>
          </a:p>
        </p:txBody>
      </p:sp>
      <p:sp>
        <p:nvSpPr>
          <p:cNvPr id="16" name="Text 14"/>
          <p:cNvSpPr/>
          <p:nvPr/>
        </p:nvSpPr>
        <p:spPr>
          <a:xfrm>
            <a:off x="777240" y="2834640"/>
            <a:ext cx="10698480" cy="274320"/>
          </a:xfrm>
          <a:prstGeom prst="rect">
            <a:avLst/>
          </a:prstGeom>
          <a:noFill/>
          <a:ln/>
        </p:spPr>
        <p:txBody>
          <a:bodyPr wrap="square" rtlCol="0" anchor="ctr"/>
          <a:lstStyle/>
          <a:p>
            <a:pPr indent="0" marL="0">
              <a:buNone/>
            </a:pPr>
            <a:r>
              <a:rPr lang="en-US" sz="1000" i="1" dirty="0">
                <a:solidFill>
                  <a:srgbClr val="64748B"/>
                </a:solidFill>
              </a:rPr>
              <a:t>Axe : Identité &amp; Gouvernance plateforme  ·  Source : diagnostic-google-workspace</a:t>
            </a:r>
            <a:endParaRPr lang="en-US" sz="1000" dirty="0"/>
          </a:p>
        </p:txBody>
      </p:sp>
      <p:sp>
        <p:nvSpPr>
          <p:cNvPr id="17" name="Text 15"/>
          <p:cNvSpPr/>
          <p:nvPr/>
        </p:nvSpPr>
        <p:spPr>
          <a:xfrm>
            <a:off x="777240" y="3081528"/>
            <a:ext cx="10698480" cy="320040"/>
          </a:xfrm>
          <a:prstGeom prst="rect">
            <a:avLst/>
          </a:prstGeom>
          <a:noFill/>
          <a:ln/>
        </p:spPr>
        <p:txBody>
          <a:bodyPr wrap="square" rtlCol="0" anchor="t"/>
          <a:lstStyle/>
          <a:p>
            <a:pPr indent="0" marL="0">
              <a:buNone/>
            </a:pPr>
            <a:r>
              <a:rPr lang="en-US" sz="1000" dirty="0">
                <a:solidFill>
                  <a:srgbClr val="0F172A"/>
                </a:solidFill>
              </a:rPr>
              <a:t>Les comptes super-admin non cloisonnés représentent un point de défaillance unique : leur compromission donne accès à l'intégralité des données et communications de l'entreprise.…</a:t>
            </a:r>
            <a:endParaRPr lang="en-US" sz="1000" dirty="0"/>
          </a:p>
        </p:txBody>
      </p:sp>
      <p:sp>
        <p:nvSpPr>
          <p:cNvPr id="18" name="Shape 16"/>
          <p:cNvSpPr/>
          <p:nvPr/>
        </p:nvSpPr>
        <p:spPr>
          <a:xfrm>
            <a:off x="548640" y="3474720"/>
            <a:ext cx="11091672" cy="1005840"/>
          </a:xfrm>
          <a:prstGeom prst="rect">
            <a:avLst/>
          </a:prstGeom>
          <a:solidFill>
            <a:srgbClr val="FFFFFF"/>
          </a:solidFill>
          <a:ln w="6350">
            <a:solidFill>
              <a:srgbClr val="E2E8F0"/>
            </a:solidFill>
            <a:prstDash val="solid"/>
          </a:ln>
        </p:spPr>
      </p:sp>
      <p:sp>
        <p:nvSpPr>
          <p:cNvPr id="19" name="Shape 17"/>
          <p:cNvSpPr/>
          <p:nvPr/>
        </p:nvSpPr>
        <p:spPr>
          <a:xfrm>
            <a:off x="548640" y="3474720"/>
            <a:ext cx="109728" cy="1005840"/>
          </a:xfrm>
          <a:prstGeom prst="rect">
            <a:avLst/>
          </a:prstGeom>
          <a:solidFill>
            <a:srgbClr val="EF4444"/>
          </a:solidFill>
          <a:ln w="12700">
            <a:solidFill>
              <a:srgbClr val="EF4444"/>
            </a:solidFill>
            <a:prstDash val="solid"/>
          </a:ln>
        </p:spPr>
      </p:sp>
      <p:sp>
        <p:nvSpPr>
          <p:cNvPr id="20" name="Shape 18"/>
          <p:cNvSpPr/>
          <p:nvPr/>
        </p:nvSpPr>
        <p:spPr>
          <a:xfrm>
            <a:off x="10515600" y="3566160"/>
            <a:ext cx="1051560" cy="365760"/>
          </a:xfrm>
          <a:prstGeom prst="roundRect">
            <a:avLst>
              <a:gd name="adj" fmla="val 12500"/>
            </a:avLst>
          </a:prstGeom>
          <a:solidFill>
            <a:srgbClr val="EF4444"/>
          </a:solidFill>
          <a:ln w="12700">
            <a:solidFill>
              <a:srgbClr val="EF4444"/>
            </a:solidFill>
            <a:prstDash val="solid"/>
          </a:ln>
        </p:spPr>
      </p:sp>
      <p:sp>
        <p:nvSpPr>
          <p:cNvPr id="21" name="Text 19"/>
          <p:cNvSpPr/>
          <p:nvPr/>
        </p:nvSpPr>
        <p:spPr>
          <a:xfrm>
            <a:off x="10515600" y="3566160"/>
            <a:ext cx="1051560" cy="365760"/>
          </a:xfrm>
          <a:prstGeom prst="rect">
            <a:avLst/>
          </a:prstGeom>
          <a:noFill/>
          <a:ln/>
        </p:spPr>
        <p:txBody>
          <a:bodyPr wrap="square" rtlCol="0" anchor="ctr"/>
          <a:lstStyle/>
          <a:p>
            <a:pPr algn="ctr" indent="0" marL="0">
              <a:buNone/>
            </a:pPr>
            <a:r>
              <a:rPr lang="en-US" sz="1000" b="1" dirty="0">
                <a:solidFill>
                  <a:srgbClr val="FFFFFF"/>
                </a:solidFill>
              </a:rPr>
              <a:t>Critique</a:t>
            </a:r>
            <a:endParaRPr lang="en-US" sz="1000" dirty="0"/>
          </a:p>
        </p:txBody>
      </p:sp>
      <p:sp>
        <p:nvSpPr>
          <p:cNvPr id="22" name="Text 20"/>
          <p:cNvSpPr/>
          <p:nvPr/>
        </p:nvSpPr>
        <p:spPr>
          <a:xfrm>
            <a:off x="777240" y="3520440"/>
            <a:ext cx="9646920" cy="365760"/>
          </a:xfrm>
          <a:prstGeom prst="rect">
            <a:avLst/>
          </a:prstGeom>
          <a:noFill/>
          <a:ln/>
        </p:spPr>
        <p:txBody>
          <a:bodyPr wrap="square" rtlCol="0" anchor="ctr"/>
          <a:lstStyle/>
          <a:p>
            <a:pPr indent="0" marL="0">
              <a:buNone/>
            </a:pPr>
            <a:r>
              <a:rPr lang="en-US" sz="1400" b="1" dirty="0">
                <a:solidFill>
                  <a:srgbClr val="6366F1"/>
                </a:solidFill>
              </a:rPr>
              <a:t>Bloquer le transfert automatique de mails vers l'extérieur et restreindre le partage Drive externe</a:t>
            </a:r>
            <a:endParaRPr lang="en-US" sz="1400" dirty="0"/>
          </a:p>
        </p:txBody>
      </p:sp>
      <p:sp>
        <p:nvSpPr>
          <p:cNvPr id="23" name="Text 21"/>
          <p:cNvSpPr/>
          <p:nvPr/>
        </p:nvSpPr>
        <p:spPr>
          <a:xfrm>
            <a:off x="777240" y="3886200"/>
            <a:ext cx="10698480" cy="274320"/>
          </a:xfrm>
          <a:prstGeom prst="rect">
            <a:avLst/>
          </a:prstGeom>
          <a:noFill/>
          <a:ln/>
        </p:spPr>
        <p:txBody>
          <a:bodyPr wrap="square" rtlCol="0" anchor="ctr"/>
          <a:lstStyle/>
          <a:p>
            <a:pPr indent="0" marL="0">
              <a:buNone/>
            </a:pPr>
            <a:r>
              <a:rPr lang="en-US" sz="1000" i="1" dirty="0">
                <a:solidFill>
                  <a:srgbClr val="64748B"/>
                </a:solidFill>
              </a:rPr>
              <a:t>Axe : Protection des données &amp; Relation client  ·  Source : diagnostic-google-workspace</a:t>
            </a:r>
            <a:endParaRPr lang="en-US" sz="1000" dirty="0"/>
          </a:p>
        </p:txBody>
      </p:sp>
      <p:sp>
        <p:nvSpPr>
          <p:cNvPr id="24" name="Text 22"/>
          <p:cNvSpPr/>
          <p:nvPr/>
        </p:nvSpPr>
        <p:spPr>
          <a:xfrm>
            <a:off x="777240" y="4133088"/>
            <a:ext cx="10698480" cy="320040"/>
          </a:xfrm>
          <a:prstGeom prst="rect">
            <a:avLst/>
          </a:prstGeom>
          <a:noFill/>
          <a:ln/>
        </p:spPr>
        <p:txBody>
          <a:bodyPr wrap="square" rtlCol="0" anchor="t"/>
          <a:lstStyle/>
          <a:p>
            <a:pPr indent="0" marL="0">
              <a:buNone/>
            </a:pPr>
            <a:r>
              <a:rPr lang="en-US" sz="1000" dirty="0">
                <a:solidFill>
                  <a:srgbClr val="0F172A"/>
                </a:solidFill>
              </a:rPr>
              <a:t>Ces deux paramètres Workspace sont activables en quelques clics dans la console d'administration. Ils éliminent immédiatement le risque d'exfiltration silencieuse de devis,…</a:t>
            </a:r>
            <a:endParaRPr lang="en-US" sz="1000" dirty="0"/>
          </a:p>
        </p:txBody>
      </p:sp>
      <p:sp>
        <p:nvSpPr>
          <p:cNvPr id="25" name="Shape 23"/>
          <p:cNvSpPr/>
          <p:nvPr/>
        </p:nvSpPr>
        <p:spPr>
          <a:xfrm>
            <a:off x="548640" y="4526280"/>
            <a:ext cx="11091672" cy="1005840"/>
          </a:xfrm>
          <a:prstGeom prst="rect">
            <a:avLst/>
          </a:prstGeom>
          <a:solidFill>
            <a:srgbClr val="FFFFFF"/>
          </a:solidFill>
          <a:ln w="6350">
            <a:solidFill>
              <a:srgbClr val="E2E8F0"/>
            </a:solidFill>
            <a:prstDash val="solid"/>
          </a:ln>
        </p:spPr>
      </p:sp>
      <p:sp>
        <p:nvSpPr>
          <p:cNvPr id="26" name="Shape 24"/>
          <p:cNvSpPr/>
          <p:nvPr/>
        </p:nvSpPr>
        <p:spPr>
          <a:xfrm>
            <a:off x="548640" y="4526280"/>
            <a:ext cx="109728" cy="1005840"/>
          </a:xfrm>
          <a:prstGeom prst="rect">
            <a:avLst/>
          </a:prstGeom>
          <a:solidFill>
            <a:srgbClr val="EF4444"/>
          </a:solidFill>
          <a:ln w="12700">
            <a:solidFill>
              <a:srgbClr val="EF4444"/>
            </a:solidFill>
            <a:prstDash val="solid"/>
          </a:ln>
        </p:spPr>
      </p:sp>
      <p:sp>
        <p:nvSpPr>
          <p:cNvPr id="27" name="Shape 25"/>
          <p:cNvSpPr/>
          <p:nvPr/>
        </p:nvSpPr>
        <p:spPr>
          <a:xfrm>
            <a:off x="10515600" y="4617720"/>
            <a:ext cx="1051560" cy="365760"/>
          </a:xfrm>
          <a:prstGeom prst="roundRect">
            <a:avLst>
              <a:gd name="adj" fmla="val 12500"/>
            </a:avLst>
          </a:prstGeom>
          <a:solidFill>
            <a:srgbClr val="EF4444"/>
          </a:solidFill>
          <a:ln w="12700">
            <a:solidFill>
              <a:srgbClr val="EF4444"/>
            </a:solidFill>
            <a:prstDash val="solid"/>
          </a:ln>
        </p:spPr>
      </p:sp>
      <p:sp>
        <p:nvSpPr>
          <p:cNvPr id="28" name="Text 26"/>
          <p:cNvSpPr/>
          <p:nvPr/>
        </p:nvSpPr>
        <p:spPr>
          <a:xfrm>
            <a:off x="10515600" y="4617720"/>
            <a:ext cx="1051560" cy="365760"/>
          </a:xfrm>
          <a:prstGeom prst="rect">
            <a:avLst/>
          </a:prstGeom>
          <a:noFill/>
          <a:ln/>
        </p:spPr>
        <p:txBody>
          <a:bodyPr wrap="square" rtlCol="0" anchor="ctr"/>
          <a:lstStyle/>
          <a:p>
            <a:pPr algn="ctr" indent="0" marL="0">
              <a:buNone/>
            </a:pPr>
            <a:r>
              <a:rPr lang="en-US" sz="1000" b="1" dirty="0">
                <a:solidFill>
                  <a:srgbClr val="FFFFFF"/>
                </a:solidFill>
              </a:rPr>
              <a:t>Critique</a:t>
            </a:r>
            <a:endParaRPr lang="en-US" sz="1000" dirty="0"/>
          </a:p>
        </p:txBody>
      </p:sp>
      <p:sp>
        <p:nvSpPr>
          <p:cNvPr id="29" name="Text 27"/>
          <p:cNvSpPr/>
          <p:nvPr/>
        </p:nvSpPr>
        <p:spPr>
          <a:xfrm>
            <a:off x="777240" y="4572000"/>
            <a:ext cx="9646920" cy="365760"/>
          </a:xfrm>
          <a:prstGeom prst="rect">
            <a:avLst/>
          </a:prstGeom>
          <a:noFill/>
          <a:ln/>
        </p:spPr>
        <p:txBody>
          <a:bodyPr wrap="square" rtlCol="0" anchor="ctr"/>
          <a:lstStyle/>
          <a:p>
            <a:pPr indent="0" marL="0">
              <a:buNone/>
            </a:pPr>
            <a:r>
              <a:rPr lang="en-US" sz="1400" b="1" dirty="0">
                <a:solidFill>
                  <a:srgbClr val="6366F1"/>
                </a:solidFill>
              </a:rPr>
              <a:t>Tester la restauration des sauvegardes existantes et documenter le résultat</a:t>
            </a:r>
            <a:endParaRPr lang="en-US" sz="1400" dirty="0"/>
          </a:p>
        </p:txBody>
      </p:sp>
      <p:sp>
        <p:nvSpPr>
          <p:cNvPr id="30" name="Text 28"/>
          <p:cNvSpPr/>
          <p:nvPr/>
        </p:nvSpPr>
        <p:spPr>
          <a:xfrm>
            <a:off x="777240" y="4937760"/>
            <a:ext cx="10698480" cy="274320"/>
          </a:xfrm>
          <a:prstGeom prst="rect">
            <a:avLst/>
          </a:prstGeom>
          <a:noFill/>
          <a:ln/>
        </p:spPr>
        <p:txBody>
          <a:bodyPr wrap="square" rtlCol="0" anchor="ctr"/>
          <a:lstStyle/>
          <a:p>
            <a:pPr indent="0" marL="0">
              <a:buNone/>
            </a:pPr>
            <a:r>
              <a:rPr lang="en-US" sz="1000" i="1" dirty="0">
                <a:solidFill>
                  <a:srgbClr val="64748B"/>
                </a:solidFill>
              </a:rPr>
              <a:t>Axe : Continuité d'activité  ·  Source : diagnostic-express</a:t>
            </a:r>
            <a:endParaRPr lang="en-US" sz="1000" dirty="0"/>
          </a:p>
        </p:txBody>
      </p:sp>
      <p:sp>
        <p:nvSpPr>
          <p:cNvPr id="31" name="Text 29"/>
          <p:cNvSpPr/>
          <p:nvPr/>
        </p:nvSpPr>
        <p:spPr>
          <a:xfrm>
            <a:off x="777240" y="5184648"/>
            <a:ext cx="10698480" cy="320040"/>
          </a:xfrm>
          <a:prstGeom prst="rect">
            <a:avLst/>
          </a:prstGeom>
          <a:noFill/>
          <a:ln/>
        </p:spPr>
        <p:txBody>
          <a:bodyPr wrap="square" rtlCol="0" anchor="t"/>
          <a:lstStyle/>
          <a:p>
            <a:pPr indent="0" marL="0">
              <a:buNone/>
            </a:pPr>
            <a:r>
              <a:rPr lang="en-US" sz="1000" dirty="0">
                <a:solidFill>
                  <a:srgbClr val="0F172A"/>
                </a:solidFill>
              </a:rPr>
              <a:t>Des sauvegardes non testées sont des sauvegardes inexistantes en situation de crise. Un test de restauration réel (même partiel) permet de valider le dispositif ou d'identifier…</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Plan d'action — Horizon 60j</a:t>
            </a:r>
            <a:endParaRPr lang="en-US" sz="28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200" i="1" dirty="0">
                <a:solidFill>
                  <a:srgbClr val="64748B"/>
                </a:solidFill>
              </a:rPr>
              <a:t>4 actions planifiées</a:t>
            </a:r>
            <a:endParaRPr lang="en-US" sz="1200" dirty="0"/>
          </a:p>
        </p:txBody>
      </p:sp>
      <p:sp>
        <p:nvSpPr>
          <p:cNvPr id="4" name="Shape 2"/>
          <p:cNvSpPr/>
          <p:nvPr/>
        </p:nvSpPr>
        <p:spPr>
          <a:xfrm>
            <a:off x="548640" y="1371600"/>
            <a:ext cx="11091672" cy="1005840"/>
          </a:xfrm>
          <a:prstGeom prst="rect">
            <a:avLst/>
          </a:prstGeom>
          <a:solidFill>
            <a:srgbClr val="FFFFFF"/>
          </a:solidFill>
          <a:ln w="6350">
            <a:solidFill>
              <a:srgbClr val="E2E8F0"/>
            </a:solidFill>
            <a:prstDash val="solid"/>
          </a:ln>
        </p:spPr>
      </p:sp>
      <p:sp>
        <p:nvSpPr>
          <p:cNvPr id="5" name="Shape 3"/>
          <p:cNvSpPr/>
          <p:nvPr/>
        </p:nvSpPr>
        <p:spPr>
          <a:xfrm>
            <a:off x="548640" y="1371600"/>
            <a:ext cx="109728" cy="1005840"/>
          </a:xfrm>
          <a:prstGeom prst="rect">
            <a:avLst/>
          </a:prstGeom>
          <a:solidFill>
            <a:srgbClr val="F59E0B"/>
          </a:solidFill>
          <a:ln w="12700">
            <a:solidFill>
              <a:srgbClr val="F59E0B"/>
            </a:solidFill>
            <a:prstDash val="solid"/>
          </a:ln>
        </p:spPr>
      </p:sp>
      <p:sp>
        <p:nvSpPr>
          <p:cNvPr id="6" name="Shape 4"/>
          <p:cNvSpPr/>
          <p:nvPr/>
        </p:nvSpPr>
        <p:spPr>
          <a:xfrm>
            <a:off x="10515600" y="1463040"/>
            <a:ext cx="1051560" cy="365760"/>
          </a:xfrm>
          <a:prstGeom prst="roundRect">
            <a:avLst>
              <a:gd name="adj" fmla="val 12500"/>
            </a:avLst>
          </a:prstGeom>
          <a:solidFill>
            <a:srgbClr val="F59E0B"/>
          </a:solidFill>
          <a:ln w="12700">
            <a:solidFill>
              <a:srgbClr val="F59E0B"/>
            </a:solidFill>
            <a:prstDash val="solid"/>
          </a:ln>
        </p:spPr>
      </p:sp>
      <p:sp>
        <p:nvSpPr>
          <p:cNvPr id="7" name="Text 5"/>
          <p:cNvSpPr/>
          <p:nvPr/>
        </p:nvSpPr>
        <p:spPr>
          <a:xfrm>
            <a:off x="10515600" y="1463040"/>
            <a:ext cx="1051560" cy="365760"/>
          </a:xfrm>
          <a:prstGeom prst="rect">
            <a:avLst/>
          </a:prstGeom>
          <a:noFill/>
          <a:ln/>
        </p:spPr>
        <p:txBody>
          <a:bodyPr wrap="square" rtlCol="0" anchor="ctr"/>
          <a:lstStyle/>
          <a:p>
            <a:pPr algn="ctr" indent="0" marL="0">
              <a:buNone/>
            </a:pPr>
            <a:r>
              <a:rPr lang="en-US" sz="1000" b="1" dirty="0">
                <a:solidFill>
                  <a:srgbClr val="FFFFFF"/>
                </a:solidFill>
              </a:rPr>
              <a:t>Élevé</a:t>
            </a:r>
            <a:endParaRPr lang="en-US" sz="1000" dirty="0"/>
          </a:p>
        </p:txBody>
      </p:sp>
      <p:sp>
        <p:nvSpPr>
          <p:cNvPr id="8" name="Text 6"/>
          <p:cNvSpPr/>
          <p:nvPr/>
        </p:nvSpPr>
        <p:spPr>
          <a:xfrm>
            <a:off x="777240" y="1417320"/>
            <a:ext cx="9646920" cy="365760"/>
          </a:xfrm>
          <a:prstGeom prst="rect">
            <a:avLst/>
          </a:prstGeom>
          <a:noFill/>
          <a:ln/>
        </p:spPr>
        <p:txBody>
          <a:bodyPr wrap="square" rtlCol="0" anchor="ctr"/>
          <a:lstStyle/>
          <a:p>
            <a:pPr indent="0" marL="0">
              <a:buNone/>
            </a:pPr>
            <a:r>
              <a:rPr lang="en-US" sz="1400" b="1" dirty="0">
                <a:solidFill>
                  <a:srgbClr val="6366F1"/>
                </a:solidFill>
              </a:rPr>
              <a:t>Activer la journalisation et l'audit Workspace — consulter les logs au moins mensuellement</a:t>
            </a:r>
            <a:endParaRPr lang="en-US" sz="1400" dirty="0"/>
          </a:p>
        </p:txBody>
      </p:sp>
      <p:sp>
        <p:nvSpPr>
          <p:cNvPr id="9" name="Text 7"/>
          <p:cNvSpPr/>
          <p:nvPr/>
        </p:nvSpPr>
        <p:spPr>
          <a:xfrm>
            <a:off x="777240" y="1783080"/>
            <a:ext cx="10698480" cy="274320"/>
          </a:xfrm>
          <a:prstGeom prst="rect">
            <a:avLst/>
          </a:prstGeom>
          <a:noFill/>
          <a:ln/>
        </p:spPr>
        <p:txBody>
          <a:bodyPr wrap="square" rtlCol="0" anchor="ctr"/>
          <a:lstStyle/>
          <a:p>
            <a:pPr indent="0" marL="0">
              <a:buNone/>
            </a:pPr>
            <a:r>
              <a:rPr lang="en-US" sz="1000" i="1" dirty="0">
                <a:solidFill>
                  <a:srgbClr val="64748B"/>
                </a:solidFill>
              </a:rPr>
              <a:t>Axe : Détection &amp; Gouvernance  ·  Source : diagnostic-google-workspace</a:t>
            </a:r>
            <a:endParaRPr lang="en-US" sz="1000" dirty="0"/>
          </a:p>
        </p:txBody>
      </p:sp>
      <p:sp>
        <p:nvSpPr>
          <p:cNvPr id="10" name="Text 8"/>
          <p:cNvSpPr/>
          <p:nvPr/>
        </p:nvSpPr>
        <p:spPr>
          <a:xfrm>
            <a:off x="777240" y="2029968"/>
            <a:ext cx="10698480" cy="320040"/>
          </a:xfrm>
          <a:prstGeom prst="rect">
            <a:avLst/>
          </a:prstGeom>
          <a:noFill/>
          <a:ln/>
        </p:spPr>
        <p:txBody>
          <a:bodyPr wrap="square" rtlCol="0" anchor="t"/>
          <a:lstStyle/>
          <a:p>
            <a:pPr indent="0" marL="0">
              <a:buNone/>
            </a:pPr>
            <a:r>
              <a:rPr lang="en-US" sz="1000" dirty="0">
                <a:solidFill>
                  <a:srgbClr val="0F172A"/>
                </a:solidFill>
              </a:rPr>
              <a:t>Sans consultation des journaux d'audit, aucun incident n'est détectable. L'activation et la revue mensuelle des logs (connexions inhabituelles, partages externes, transferts)…</a:t>
            </a:r>
            <a:endParaRPr lang="en-US" sz="1000" dirty="0"/>
          </a:p>
        </p:txBody>
      </p:sp>
      <p:sp>
        <p:nvSpPr>
          <p:cNvPr id="11" name="Shape 9"/>
          <p:cNvSpPr/>
          <p:nvPr/>
        </p:nvSpPr>
        <p:spPr>
          <a:xfrm>
            <a:off x="548640" y="2423160"/>
            <a:ext cx="11091672" cy="1005840"/>
          </a:xfrm>
          <a:prstGeom prst="rect">
            <a:avLst/>
          </a:prstGeom>
          <a:solidFill>
            <a:srgbClr val="FFFFFF"/>
          </a:solidFill>
          <a:ln w="6350">
            <a:solidFill>
              <a:srgbClr val="E2E8F0"/>
            </a:solidFill>
            <a:prstDash val="solid"/>
          </a:ln>
        </p:spPr>
      </p:sp>
      <p:sp>
        <p:nvSpPr>
          <p:cNvPr id="12" name="Shape 10"/>
          <p:cNvSpPr/>
          <p:nvPr/>
        </p:nvSpPr>
        <p:spPr>
          <a:xfrm>
            <a:off x="548640" y="2423160"/>
            <a:ext cx="109728" cy="1005840"/>
          </a:xfrm>
          <a:prstGeom prst="rect">
            <a:avLst/>
          </a:prstGeom>
          <a:solidFill>
            <a:srgbClr val="F59E0B"/>
          </a:solidFill>
          <a:ln w="12700">
            <a:solidFill>
              <a:srgbClr val="F59E0B"/>
            </a:solidFill>
            <a:prstDash val="solid"/>
          </a:ln>
        </p:spPr>
      </p:sp>
      <p:sp>
        <p:nvSpPr>
          <p:cNvPr id="13" name="Shape 11"/>
          <p:cNvSpPr/>
          <p:nvPr/>
        </p:nvSpPr>
        <p:spPr>
          <a:xfrm>
            <a:off x="10515600" y="2514600"/>
            <a:ext cx="1051560" cy="365760"/>
          </a:xfrm>
          <a:prstGeom prst="roundRect">
            <a:avLst>
              <a:gd name="adj" fmla="val 12500"/>
            </a:avLst>
          </a:prstGeom>
          <a:solidFill>
            <a:srgbClr val="F59E0B"/>
          </a:solidFill>
          <a:ln w="12700">
            <a:solidFill>
              <a:srgbClr val="F59E0B"/>
            </a:solidFill>
            <a:prstDash val="solid"/>
          </a:ln>
        </p:spPr>
      </p:sp>
      <p:sp>
        <p:nvSpPr>
          <p:cNvPr id="14" name="Text 12"/>
          <p:cNvSpPr/>
          <p:nvPr/>
        </p:nvSpPr>
        <p:spPr>
          <a:xfrm>
            <a:off x="10515600" y="2514600"/>
            <a:ext cx="1051560" cy="365760"/>
          </a:xfrm>
          <a:prstGeom prst="rect">
            <a:avLst/>
          </a:prstGeom>
          <a:noFill/>
          <a:ln/>
        </p:spPr>
        <p:txBody>
          <a:bodyPr wrap="square" rtlCol="0" anchor="ctr"/>
          <a:lstStyle/>
          <a:p>
            <a:pPr algn="ctr" indent="0" marL="0">
              <a:buNone/>
            </a:pPr>
            <a:r>
              <a:rPr lang="en-US" sz="1000" b="1" dirty="0">
                <a:solidFill>
                  <a:srgbClr val="FFFFFF"/>
                </a:solidFill>
              </a:rPr>
              <a:t>Élevé</a:t>
            </a:r>
            <a:endParaRPr lang="en-US" sz="1000" dirty="0"/>
          </a:p>
        </p:txBody>
      </p:sp>
      <p:sp>
        <p:nvSpPr>
          <p:cNvPr id="15" name="Text 13"/>
          <p:cNvSpPr/>
          <p:nvPr/>
        </p:nvSpPr>
        <p:spPr>
          <a:xfrm>
            <a:off x="777240" y="2468880"/>
            <a:ext cx="9646920" cy="365760"/>
          </a:xfrm>
          <a:prstGeom prst="rect">
            <a:avLst/>
          </a:prstGeom>
          <a:noFill/>
          <a:ln/>
        </p:spPr>
        <p:txBody>
          <a:bodyPr wrap="square" rtlCol="0" anchor="ctr"/>
          <a:lstStyle/>
          <a:p>
            <a:pPr indent="0" marL="0">
              <a:buNone/>
            </a:pPr>
            <a:r>
              <a:rPr lang="en-US" sz="1400" b="1" dirty="0">
                <a:solidFill>
                  <a:srgbClr val="6366F1"/>
                </a:solidFill>
              </a:rPr>
              <a:t>Passer DMARC en mode rejet (p=reject) et activer la protection anti-phishing avancée</a:t>
            </a:r>
            <a:endParaRPr lang="en-US" sz="1400" dirty="0"/>
          </a:p>
        </p:txBody>
      </p:sp>
      <p:sp>
        <p:nvSpPr>
          <p:cNvPr id="16" name="Text 14"/>
          <p:cNvSpPr/>
          <p:nvPr/>
        </p:nvSpPr>
        <p:spPr>
          <a:xfrm>
            <a:off x="777240" y="2834640"/>
            <a:ext cx="10698480" cy="274320"/>
          </a:xfrm>
          <a:prstGeom prst="rect">
            <a:avLst/>
          </a:prstGeom>
          <a:noFill/>
          <a:ln/>
        </p:spPr>
        <p:txBody>
          <a:bodyPr wrap="square" rtlCol="0" anchor="ctr"/>
          <a:lstStyle/>
          <a:p>
            <a:pPr indent="0" marL="0">
              <a:buNone/>
            </a:pPr>
            <a:r>
              <a:rPr lang="en-US" sz="1000" i="1" dirty="0">
                <a:solidFill>
                  <a:srgbClr val="64748B"/>
                </a:solidFill>
              </a:rPr>
              <a:t>Axe : Sécurité messagerie &amp; Réputation client  ·  Source : diagnostic-google-workspace</a:t>
            </a:r>
            <a:endParaRPr lang="en-US" sz="1000" dirty="0"/>
          </a:p>
        </p:txBody>
      </p:sp>
      <p:sp>
        <p:nvSpPr>
          <p:cNvPr id="17" name="Text 15"/>
          <p:cNvSpPr/>
          <p:nvPr/>
        </p:nvSpPr>
        <p:spPr>
          <a:xfrm>
            <a:off x="777240" y="3081528"/>
            <a:ext cx="10698480" cy="320040"/>
          </a:xfrm>
          <a:prstGeom prst="rect">
            <a:avLst/>
          </a:prstGeom>
          <a:noFill/>
          <a:ln/>
        </p:spPr>
        <p:txBody>
          <a:bodyPr wrap="square" rtlCol="0" anchor="t"/>
          <a:lstStyle/>
          <a:p>
            <a:pPr indent="0" marL="0">
              <a:buNone/>
            </a:pPr>
            <a:r>
              <a:rPr lang="en-US" sz="1000" dirty="0">
                <a:solidFill>
                  <a:srgbClr val="0F172A"/>
                </a:solidFill>
              </a:rPr>
              <a:t>L'usurpation du domaine mail de Duval Artisanat pour escroquer des clients est un risque réel et documenté dans le BTP. DMARC en rejet et anti-phishing avancé sont des protections…</a:t>
            </a:r>
            <a:endParaRPr lang="en-US" sz="1000" dirty="0"/>
          </a:p>
        </p:txBody>
      </p:sp>
      <p:sp>
        <p:nvSpPr>
          <p:cNvPr id="18" name="Shape 16"/>
          <p:cNvSpPr/>
          <p:nvPr/>
        </p:nvSpPr>
        <p:spPr>
          <a:xfrm>
            <a:off x="548640" y="3474720"/>
            <a:ext cx="11091672" cy="1005840"/>
          </a:xfrm>
          <a:prstGeom prst="rect">
            <a:avLst/>
          </a:prstGeom>
          <a:solidFill>
            <a:srgbClr val="FFFFFF"/>
          </a:solidFill>
          <a:ln w="6350">
            <a:solidFill>
              <a:srgbClr val="E2E8F0"/>
            </a:solidFill>
            <a:prstDash val="solid"/>
          </a:ln>
        </p:spPr>
      </p:sp>
      <p:sp>
        <p:nvSpPr>
          <p:cNvPr id="19" name="Shape 17"/>
          <p:cNvSpPr/>
          <p:nvPr/>
        </p:nvSpPr>
        <p:spPr>
          <a:xfrm>
            <a:off x="548640" y="3474720"/>
            <a:ext cx="109728" cy="1005840"/>
          </a:xfrm>
          <a:prstGeom prst="rect">
            <a:avLst/>
          </a:prstGeom>
          <a:solidFill>
            <a:srgbClr val="F59E0B"/>
          </a:solidFill>
          <a:ln w="12700">
            <a:solidFill>
              <a:srgbClr val="F59E0B"/>
            </a:solidFill>
            <a:prstDash val="solid"/>
          </a:ln>
        </p:spPr>
      </p:sp>
      <p:sp>
        <p:nvSpPr>
          <p:cNvPr id="20" name="Shape 18"/>
          <p:cNvSpPr/>
          <p:nvPr/>
        </p:nvSpPr>
        <p:spPr>
          <a:xfrm>
            <a:off x="10515600" y="3566160"/>
            <a:ext cx="1051560" cy="365760"/>
          </a:xfrm>
          <a:prstGeom prst="roundRect">
            <a:avLst>
              <a:gd name="adj" fmla="val 12500"/>
            </a:avLst>
          </a:prstGeom>
          <a:solidFill>
            <a:srgbClr val="F59E0B"/>
          </a:solidFill>
          <a:ln w="12700">
            <a:solidFill>
              <a:srgbClr val="F59E0B"/>
            </a:solidFill>
            <a:prstDash val="solid"/>
          </a:ln>
        </p:spPr>
      </p:sp>
      <p:sp>
        <p:nvSpPr>
          <p:cNvPr id="21" name="Text 19"/>
          <p:cNvSpPr/>
          <p:nvPr/>
        </p:nvSpPr>
        <p:spPr>
          <a:xfrm>
            <a:off x="10515600" y="3566160"/>
            <a:ext cx="1051560" cy="365760"/>
          </a:xfrm>
          <a:prstGeom prst="rect">
            <a:avLst/>
          </a:prstGeom>
          <a:noFill/>
          <a:ln/>
        </p:spPr>
        <p:txBody>
          <a:bodyPr wrap="square" rtlCol="0" anchor="ctr"/>
          <a:lstStyle/>
          <a:p>
            <a:pPr algn="ctr" indent="0" marL="0">
              <a:buNone/>
            </a:pPr>
            <a:r>
              <a:rPr lang="en-US" sz="1000" b="1" dirty="0">
                <a:solidFill>
                  <a:srgbClr val="FFFFFF"/>
                </a:solidFill>
              </a:rPr>
              <a:t>Élevé</a:t>
            </a:r>
            <a:endParaRPr lang="en-US" sz="1000" dirty="0"/>
          </a:p>
        </p:txBody>
      </p:sp>
      <p:sp>
        <p:nvSpPr>
          <p:cNvPr id="22" name="Text 20"/>
          <p:cNvSpPr/>
          <p:nvPr/>
        </p:nvSpPr>
        <p:spPr>
          <a:xfrm>
            <a:off x="777240" y="3520440"/>
            <a:ext cx="9646920" cy="365760"/>
          </a:xfrm>
          <a:prstGeom prst="rect">
            <a:avLst/>
          </a:prstGeom>
          <a:noFill/>
          <a:ln/>
        </p:spPr>
        <p:txBody>
          <a:bodyPr wrap="square" rtlCol="0" anchor="ctr"/>
          <a:lstStyle/>
          <a:p>
            <a:pPr indent="0" marL="0">
              <a:buNone/>
            </a:pPr>
            <a:r>
              <a:rPr lang="en-US" sz="1400" b="1" dirty="0">
                <a:solidFill>
                  <a:srgbClr val="6366F1"/>
                </a:solidFill>
              </a:rPr>
              <a:t>Formaliser un processus de départ salarié (révocation accès, récupération données, transfert compte)</a:t>
            </a:r>
            <a:endParaRPr lang="en-US" sz="1400" dirty="0"/>
          </a:p>
        </p:txBody>
      </p:sp>
      <p:sp>
        <p:nvSpPr>
          <p:cNvPr id="23" name="Text 21"/>
          <p:cNvSpPr/>
          <p:nvPr/>
        </p:nvSpPr>
        <p:spPr>
          <a:xfrm>
            <a:off x="777240" y="3886200"/>
            <a:ext cx="10698480" cy="274320"/>
          </a:xfrm>
          <a:prstGeom prst="rect">
            <a:avLst/>
          </a:prstGeom>
          <a:noFill/>
          <a:ln/>
        </p:spPr>
        <p:txBody>
          <a:bodyPr wrap="square" rtlCol="0" anchor="ctr"/>
          <a:lstStyle/>
          <a:p>
            <a:pPr indent="0" marL="0">
              <a:buNone/>
            </a:pPr>
            <a:r>
              <a:rPr lang="en-US" sz="1000" i="1" dirty="0">
                <a:solidFill>
                  <a:srgbClr val="64748B"/>
                </a:solidFill>
              </a:rPr>
              <a:t>Axe : Gouvernance RH &amp; RGPD  ·  Source : diagnostic-google-workspace</a:t>
            </a:r>
            <a:endParaRPr lang="en-US" sz="1000" dirty="0"/>
          </a:p>
        </p:txBody>
      </p:sp>
      <p:sp>
        <p:nvSpPr>
          <p:cNvPr id="24" name="Text 22"/>
          <p:cNvSpPr/>
          <p:nvPr/>
        </p:nvSpPr>
        <p:spPr>
          <a:xfrm>
            <a:off x="777240" y="4133088"/>
            <a:ext cx="10698480" cy="320040"/>
          </a:xfrm>
          <a:prstGeom prst="rect">
            <a:avLst/>
          </a:prstGeom>
          <a:noFill/>
          <a:ln/>
        </p:spPr>
        <p:txBody>
          <a:bodyPr wrap="square" rtlCol="0" anchor="t"/>
          <a:lstStyle/>
          <a:p>
            <a:pPr indent="0" marL="0">
              <a:buNone/>
            </a:pPr>
            <a:r>
              <a:rPr lang="en-US" sz="1000" dirty="0">
                <a:solidFill>
                  <a:srgbClr val="0F172A"/>
                </a:solidFill>
              </a:rPr>
              <a:t>L'absence de procédure de départ expose l'entreprise à des accès persistants d'anciens salariés et à une perte de données clients ou chantiers. Une checklist simple suffit pour…</a:t>
            </a:r>
            <a:endParaRPr lang="en-US" sz="1000" dirty="0"/>
          </a:p>
        </p:txBody>
      </p:sp>
      <p:sp>
        <p:nvSpPr>
          <p:cNvPr id="25" name="Shape 23"/>
          <p:cNvSpPr/>
          <p:nvPr/>
        </p:nvSpPr>
        <p:spPr>
          <a:xfrm>
            <a:off x="548640" y="4526280"/>
            <a:ext cx="11091672" cy="1005840"/>
          </a:xfrm>
          <a:prstGeom prst="rect">
            <a:avLst/>
          </a:prstGeom>
          <a:solidFill>
            <a:srgbClr val="FFFFFF"/>
          </a:solidFill>
          <a:ln w="6350">
            <a:solidFill>
              <a:srgbClr val="E2E8F0"/>
            </a:solidFill>
            <a:prstDash val="solid"/>
          </a:ln>
        </p:spPr>
      </p:sp>
      <p:sp>
        <p:nvSpPr>
          <p:cNvPr id="26" name="Shape 24"/>
          <p:cNvSpPr/>
          <p:nvPr/>
        </p:nvSpPr>
        <p:spPr>
          <a:xfrm>
            <a:off x="548640" y="4526280"/>
            <a:ext cx="109728" cy="1005840"/>
          </a:xfrm>
          <a:prstGeom prst="rect">
            <a:avLst/>
          </a:prstGeom>
          <a:solidFill>
            <a:srgbClr val="F59E0B"/>
          </a:solidFill>
          <a:ln w="12700">
            <a:solidFill>
              <a:srgbClr val="F59E0B"/>
            </a:solidFill>
            <a:prstDash val="solid"/>
          </a:ln>
        </p:spPr>
      </p:sp>
      <p:sp>
        <p:nvSpPr>
          <p:cNvPr id="27" name="Shape 25"/>
          <p:cNvSpPr/>
          <p:nvPr/>
        </p:nvSpPr>
        <p:spPr>
          <a:xfrm>
            <a:off x="10515600" y="4617720"/>
            <a:ext cx="1051560" cy="365760"/>
          </a:xfrm>
          <a:prstGeom prst="roundRect">
            <a:avLst>
              <a:gd name="adj" fmla="val 12500"/>
            </a:avLst>
          </a:prstGeom>
          <a:solidFill>
            <a:srgbClr val="F59E0B"/>
          </a:solidFill>
          <a:ln w="12700">
            <a:solidFill>
              <a:srgbClr val="F59E0B"/>
            </a:solidFill>
            <a:prstDash val="solid"/>
          </a:ln>
        </p:spPr>
      </p:sp>
      <p:sp>
        <p:nvSpPr>
          <p:cNvPr id="28" name="Text 26"/>
          <p:cNvSpPr/>
          <p:nvPr/>
        </p:nvSpPr>
        <p:spPr>
          <a:xfrm>
            <a:off x="10515600" y="4617720"/>
            <a:ext cx="1051560" cy="365760"/>
          </a:xfrm>
          <a:prstGeom prst="rect">
            <a:avLst/>
          </a:prstGeom>
          <a:noFill/>
          <a:ln/>
        </p:spPr>
        <p:txBody>
          <a:bodyPr wrap="square" rtlCol="0" anchor="ctr"/>
          <a:lstStyle/>
          <a:p>
            <a:pPr algn="ctr" indent="0" marL="0">
              <a:buNone/>
            </a:pPr>
            <a:r>
              <a:rPr lang="en-US" sz="1000" b="1" dirty="0">
                <a:solidFill>
                  <a:srgbClr val="FFFFFF"/>
                </a:solidFill>
              </a:rPr>
              <a:t>Élevé</a:t>
            </a:r>
            <a:endParaRPr lang="en-US" sz="1000" dirty="0"/>
          </a:p>
        </p:txBody>
      </p:sp>
      <p:sp>
        <p:nvSpPr>
          <p:cNvPr id="29" name="Text 27"/>
          <p:cNvSpPr/>
          <p:nvPr/>
        </p:nvSpPr>
        <p:spPr>
          <a:xfrm>
            <a:off x="777240" y="4572000"/>
            <a:ext cx="9646920" cy="365760"/>
          </a:xfrm>
          <a:prstGeom prst="rect">
            <a:avLst/>
          </a:prstGeom>
          <a:noFill/>
          <a:ln/>
        </p:spPr>
        <p:txBody>
          <a:bodyPr wrap="square" rtlCol="0" anchor="ctr"/>
          <a:lstStyle/>
          <a:p>
            <a:pPr indent="0" marL="0">
              <a:buNone/>
            </a:pPr>
            <a:r>
              <a:rPr lang="en-US" sz="1400" b="1" dirty="0">
                <a:solidFill>
                  <a:srgbClr val="6366F1"/>
                </a:solidFill>
              </a:rPr>
              <a:t>Mettre en place des comptes utilisateurs sans droits administrateur sur les postes de travail</a:t>
            </a:r>
            <a:endParaRPr lang="en-US" sz="1400" dirty="0"/>
          </a:p>
        </p:txBody>
      </p:sp>
      <p:sp>
        <p:nvSpPr>
          <p:cNvPr id="30" name="Text 28"/>
          <p:cNvSpPr/>
          <p:nvPr/>
        </p:nvSpPr>
        <p:spPr>
          <a:xfrm>
            <a:off x="777240" y="4937760"/>
            <a:ext cx="10698480" cy="274320"/>
          </a:xfrm>
          <a:prstGeom prst="rect">
            <a:avLst/>
          </a:prstGeom>
          <a:noFill/>
          <a:ln/>
        </p:spPr>
        <p:txBody>
          <a:bodyPr wrap="square" rtlCol="0" anchor="ctr"/>
          <a:lstStyle/>
          <a:p>
            <a:pPr indent="0" marL="0">
              <a:buNone/>
            </a:pPr>
            <a:r>
              <a:rPr lang="en-US" sz="1000" i="1" dirty="0">
                <a:solidFill>
                  <a:srgbClr val="64748B"/>
                </a:solidFill>
              </a:rPr>
              <a:t>Axe : Cybersécurité postes  ·  Source : diagnostic-express</a:t>
            </a:r>
            <a:endParaRPr lang="en-US" sz="1000" dirty="0"/>
          </a:p>
        </p:txBody>
      </p:sp>
      <p:sp>
        <p:nvSpPr>
          <p:cNvPr id="31" name="Text 29"/>
          <p:cNvSpPr/>
          <p:nvPr/>
        </p:nvSpPr>
        <p:spPr>
          <a:xfrm>
            <a:off x="777240" y="5184648"/>
            <a:ext cx="10698480" cy="320040"/>
          </a:xfrm>
          <a:prstGeom prst="rect">
            <a:avLst/>
          </a:prstGeom>
          <a:noFill/>
          <a:ln/>
        </p:spPr>
        <p:txBody>
          <a:bodyPr wrap="square" rtlCol="0" anchor="t"/>
          <a:lstStyle/>
          <a:p>
            <a:pPr indent="0" marL="0">
              <a:buNone/>
            </a:pPr>
            <a:r>
              <a:rPr lang="en-US" sz="1000" dirty="0">
                <a:solidFill>
                  <a:srgbClr val="0F172A"/>
                </a:solidFill>
              </a:rPr>
              <a:t>L'usage quotidien en compte administrateur local est le principal vecteur d'infection ransomware sur les postes Windows en TPE. La séparation des droits est une mesure de base qui…</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Plan d'action — Horizon 90j</a:t>
            </a:r>
            <a:endParaRPr lang="en-US" sz="28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200" i="1" dirty="0">
                <a:solidFill>
                  <a:srgbClr val="64748B"/>
                </a:solidFill>
              </a:rPr>
              <a:t>3 actions planifiées</a:t>
            </a:r>
            <a:endParaRPr lang="en-US" sz="1200" dirty="0"/>
          </a:p>
        </p:txBody>
      </p:sp>
      <p:sp>
        <p:nvSpPr>
          <p:cNvPr id="4" name="Shape 2"/>
          <p:cNvSpPr/>
          <p:nvPr/>
        </p:nvSpPr>
        <p:spPr>
          <a:xfrm>
            <a:off x="548640" y="1371600"/>
            <a:ext cx="11091672" cy="1005840"/>
          </a:xfrm>
          <a:prstGeom prst="rect">
            <a:avLst/>
          </a:prstGeom>
          <a:solidFill>
            <a:srgbClr val="FFFFFF"/>
          </a:solidFill>
          <a:ln w="6350">
            <a:solidFill>
              <a:srgbClr val="E2E8F0"/>
            </a:solidFill>
            <a:prstDash val="solid"/>
          </a:ln>
        </p:spPr>
      </p:sp>
      <p:sp>
        <p:nvSpPr>
          <p:cNvPr id="5" name="Shape 3"/>
          <p:cNvSpPr/>
          <p:nvPr/>
        </p:nvSpPr>
        <p:spPr>
          <a:xfrm>
            <a:off x="548640" y="1371600"/>
            <a:ext cx="109728" cy="1005840"/>
          </a:xfrm>
          <a:prstGeom prst="rect">
            <a:avLst/>
          </a:prstGeom>
          <a:solidFill>
            <a:srgbClr val="F59E0B"/>
          </a:solidFill>
          <a:ln w="12700">
            <a:solidFill>
              <a:srgbClr val="F59E0B"/>
            </a:solidFill>
            <a:prstDash val="solid"/>
          </a:ln>
        </p:spPr>
      </p:sp>
      <p:sp>
        <p:nvSpPr>
          <p:cNvPr id="6" name="Shape 4"/>
          <p:cNvSpPr/>
          <p:nvPr/>
        </p:nvSpPr>
        <p:spPr>
          <a:xfrm>
            <a:off x="10515600" y="1463040"/>
            <a:ext cx="1051560" cy="365760"/>
          </a:xfrm>
          <a:prstGeom prst="roundRect">
            <a:avLst>
              <a:gd name="adj" fmla="val 12500"/>
            </a:avLst>
          </a:prstGeom>
          <a:solidFill>
            <a:srgbClr val="F59E0B"/>
          </a:solidFill>
          <a:ln w="12700">
            <a:solidFill>
              <a:srgbClr val="F59E0B"/>
            </a:solidFill>
            <a:prstDash val="solid"/>
          </a:ln>
        </p:spPr>
      </p:sp>
      <p:sp>
        <p:nvSpPr>
          <p:cNvPr id="7" name="Text 5"/>
          <p:cNvSpPr/>
          <p:nvPr/>
        </p:nvSpPr>
        <p:spPr>
          <a:xfrm>
            <a:off x="10515600" y="1463040"/>
            <a:ext cx="1051560" cy="365760"/>
          </a:xfrm>
          <a:prstGeom prst="rect">
            <a:avLst/>
          </a:prstGeom>
          <a:noFill/>
          <a:ln/>
        </p:spPr>
        <p:txBody>
          <a:bodyPr wrap="square" rtlCol="0" anchor="ctr"/>
          <a:lstStyle/>
          <a:p>
            <a:pPr algn="ctr" indent="0" marL="0">
              <a:buNone/>
            </a:pPr>
            <a:r>
              <a:rPr lang="en-US" sz="1000" b="1" dirty="0">
                <a:solidFill>
                  <a:srgbClr val="FFFFFF"/>
                </a:solidFill>
              </a:rPr>
              <a:t>Élevé</a:t>
            </a:r>
            <a:endParaRPr lang="en-US" sz="1000" dirty="0"/>
          </a:p>
        </p:txBody>
      </p:sp>
      <p:sp>
        <p:nvSpPr>
          <p:cNvPr id="8" name="Text 6"/>
          <p:cNvSpPr/>
          <p:nvPr/>
        </p:nvSpPr>
        <p:spPr>
          <a:xfrm>
            <a:off x="777240" y="1417320"/>
            <a:ext cx="9646920" cy="365760"/>
          </a:xfrm>
          <a:prstGeom prst="rect">
            <a:avLst/>
          </a:prstGeom>
          <a:noFill/>
          <a:ln/>
        </p:spPr>
        <p:txBody>
          <a:bodyPr wrap="square" rtlCol="0" anchor="ctr"/>
          <a:lstStyle/>
          <a:p>
            <a:pPr indent="0" marL="0">
              <a:buNone/>
            </a:pPr>
            <a:r>
              <a:rPr lang="en-US" sz="1400" b="1" dirty="0">
                <a:solidFill>
                  <a:srgbClr val="6366F1"/>
                </a:solidFill>
              </a:rPr>
              <a:t>Rédiger un PRA minimaliste et des procédures dégradées (panne Internet, panne poste, perte accès cloud)</a:t>
            </a:r>
            <a:endParaRPr lang="en-US" sz="1400" dirty="0"/>
          </a:p>
        </p:txBody>
      </p:sp>
      <p:sp>
        <p:nvSpPr>
          <p:cNvPr id="9" name="Text 7"/>
          <p:cNvSpPr/>
          <p:nvPr/>
        </p:nvSpPr>
        <p:spPr>
          <a:xfrm>
            <a:off x="777240" y="1783080"/>
            <a:ext cx="10698480" cy="274320"/>
          </a:xfrm>
          <a:prstGeom prst="rect">
            <a:avLst/>
          </a:prstGeom>
          <a:noFill/>
          <a:ln/>
        </p:spPr>
        <p:txBody>
          <a:bodyPr wrap="square" rtlCol="0" anchor="ctr"/>
          <a:lstStyle/>
          <a:p>
            <a:pPr indent="0" marL="0">
              <a:buNone/>
            </a:pPr>
            <a:r>
              <a:rPr lang="en-US" sz="1000" i="1" dirty="0">
                <a:solidFill>
                  <a:srgbClr val="64748B"/>
                </a:solidFill>
              </a:rPr>
              <a:t>Axe : Continuité d'activité  ·  Source : diagnostic-express</a:t>
            </a:r>
            <a:endParaRPr lang="en-US" sz="1000" dirty="0"/>
          </a:p>
        </p:txBody>
      </p:sp>
      <p:sp>
        <p:nvSpPr>
          <p:cNvPr id="10" name="Text 8"/>
          <p:cNvSpPr/>
          <p:nvPr/>
        </p:nvSpPr>
        <p:spPr>
          <a:xfrm>
            <a:off x="777240" y="2029968"/>
            <a:ext cx="10698480" cy="320040"/>
          </a:xfrm>
          <a:prstGeom prst="rect">
            <a:avLst/>
          </a:prstGeom>
          <a:noFill/>
          <a:ln/>
        </p:spPr>
        <p:txBody>
          <a:bodyPr wrap="square" rtlCol="0" anchor="t"/>
          <a:lstStyle/>
          <a:p>
            <a:pPr indent="0" marL="0">
              <a:buNone/>
            </a:pPr>
            <a:r>
              <a:rPr lang="en-US" sz="1000" dirty="0">
                <a:solidFill>
                  <a:srgbClr val="0F172A"/>
                </a:solidFill>
              </a:rPr>
              <a:t>Un document d'une à deux pages listant les scénarios de panne, les contacts prestataires et les modes dégradés (facturation papier, accès mobile) suffit à éviter la paralysie…</a:t>
            </a:r>
            <a:endParaRPr lang="en-US" sz="1000" dirty="0"/>
          </a:p>
        </p:txBody>
      </p:sp>
      <p:sp>
        <p:nvSpPr>
          <p:cNvPr id="11" name="Shape 9"/>
          <p:cNvSpPr/>
          <p:nvPr/>
        </p:nvSpPr>
        <p:spPr>
          <a:xfrm>
            <a:off x="548640" y="2423160"/>
            <a:ext cx="11091672" cy="1005840"/>
          </a:xfrm>
          <a:prstGeom prst="rect">
            <a:avLst/>
          </a:prstGeom>
          <a:solidFill>
            <a:srgbClr val="FFFFFF"/>
          </a:solidFill>
          <a:ln w="6350">
            <a:solidFill>
              <a:srgbClr val="E2E8F0"/>
            </a:solidFill>
            <a:prstDash val="solid"/>
          </a:ln>
        </p:spPr>
      </p:sp>
      <p:sp>
        <p:nvSpPr>
          <p:cNvPr id="12" name="Shape 10"/>
          <p:cNvSpPr/>
          <p:nvPr/>
        </p:nvSpPr>
        <p:spPr>
          <a:xfrm>
            <a:off x="548640" y="2423160"/>
            <a:ext cx="109728" cy="1005840"/>
          </a:xfrm>
          <a:prstGeom prst="rect">
            <a:avLst/>
          </a:prstGeom>
          <a:solidFill>
            <a:srgbClr val="0E5C73"/>
          </a:solidFill>
          <a:ln w="12700">
            <a:solidFill>
              <a:srgbClr val="0E5C73"/>
            </a:solidFill>
            <a:prstDash val="solid"/>
          </a:ln>
        </p:spPr>
      </p:sp>
      <p:sp>
        <p:nvSpPr>
          <p:cNvPr id="13" name="Shape 11"/>
          <p:cNvSpPr/>
          <p:nvPr/>
        </p:nvSpPr>
        <p:spPr>
          <a:xfrm>
            <a:off x="10515600" y="2514600"/>
            <a:ext cx="1051560" cy="365760"/>
          </a:xfrm>
          <a:prstGeom prst="roundRect">
            <a:avLst>
              <a:gd name="adj" fmla="val 12500"/>
            </a:avLst>
          </a:prstGeom>
          <a:solidFill>
            <a:srgbClr val="0E5C73"/>
          </a:solidFill>
          <a:ln w="12700">
            <a:solidFill>
              <a:srgbClr val="0E5C73"/>
            </a:solidFill>
            <a:prstDash val="solid"/>
          </a:ln>
        </p:spPr>
      </p:sp>
      <p:sp>
        <p:nvSpPr>
          <p:cNvPr id="14" name="Text 12"/>
          <p:cNvSpPr/>
          <p:nvPr/>
        </p:nvSpPr>
        <p:spPr>
          <a:xfrm>
            <a:off x="10515600" y="2514600"/>
            <a:ext cx="1051560" cy="365760"/>
          </a:xfrm>
          <a:prstGeom prst="rect">
            <a:avLst/>
          </a:prstGeom>
          <a:noFill/>
          <a:ln/>
        </p:spPr>
        <p:txBody>
          <a:bodyPr wrap="square" rtlCol="0" anchor="ctr"/>
          <a:lstStyle/>
          <a:p>
            <a:pPr algn="ctr" indent="0" marL="0">
              <a:buNone/>
            </a:pPr>
            <a:r>
              <a:rPr lang="en-US" sz="1000" b="1" dirty="0">
                <a:solidFill>
                  <a:srgbClr val="FFFFFF"/>
                </a:solidFill>
              </a:rPr>
              <a:t>Modéré</a:t>
            </a:r>
            <a:endParaRPr lang="en-US" sz="1000" dirty="0"/>
          </a:p>
        </p:txBody>
      </p:sp>
      <p:sp>
        <p:nvSpPr>
          <p:cNvPr id="15" name="Text 13"/>
          <p:cNvSpPr/>
          <p:nvPr/>
        </p:nvSpPr>
        <p:spPr>
          <a:xfrm>
            <a:off x="777240" y="2468880"/>
            <a:ext cx="9646920" cy="365760"/>
          </a:xfrm>
          <a:prstGeom prst="rect">
            <a:avLst/>
          </a:prstGeom>
          <a:noFill/>
          <a:ln/>
        </p:spPr>
        <p:txBody>
          <a:bodyPr wrap="square" rtlCol="0" anchor="ctr"/>
          <a:lstStyle/>
          <a:p>
            <a:pPr indent="0" marL="0">
              <a:buNone/>
            </a:pPr>
            <a:r>
              <a:rPr lang="en-US" sz="1400" b="1" dirty="0">
                <a:solidFill>
                  <a:srgbClr val="6366F1"/>
                </a:solidFill>
              </a:rPr>
              <a:t>Engager la mise en conformité facturation électronique 2026 — choisir une solution et planifier le déploiement</a:t>
            </a:r>
            <a:endParaRPr lang="en-US" sz="1400" dirty="0"/>
          </a:p>
        </p:txBody>
      </p:sp>
      <p:sp>
        <p:nvSpPr>
          <p:cNvPr id="16" name="Text 14"/>
          <p:cNvSpPr/>
          <p:nvPr/>
        </p:nvSpPr>
        <p:spPr>
          <a:xfrm>
            <a:off x="777240" y="2834640"/>
            <a:ext cx="10698480" cy="274320"/>
          </a:xfrm>
          <a:prstGeom prst="rect">
            <a:avLst/>
          </a:prstGeom>
          <a:noFill/>
          <a:ln/>
        </p:spPr>
        <p:txBody>
          <a:bodyPr wrap="square" rtlCol="0" anchor="ctr"/>
          <a:lstStyle/>
          <a:p>
            <a:pPr indent="0" marL="0">
              <a:buNone/>
            </a:pPr>
            <a:r>
              <a:rPr lang="en-US" sz="1000" i="1" dirty="0">
                <a:solidFill>
                  <a:srgbClr val="64748B"/>
                </a:solidFill>
              </a:rPr>
              <a:t>Axe : Conformité réglementaire &amp; Relation client  ·  Source : diagnostic-express</a:t>
            </a:r>
            <a:endParaRPr lang="en-US" sz="1000" dirty="0"/>
          </a:p>
        </p:txBody>
      </p:sp>
      <p:sp>
        <p:nvSpPr>
          <p:cNvPr id="17" name="Text 15"/>
          <p:cNvSpPr/>
          <p:nvPr/>
        </p:nvSpPr>
        <p:spPr>
          <a:xfrm>
            <a:off x="777240" y="3081528"/>
            <a:ext cx="10698480" cy="320040"/>
          </a:xfrm>
          <a:prstGeom prst="rect">
            <a:avLst/>
          </a:prstGeom>
          <a:noFill/>
          <a:ln/>
        </p:spPr>
        <p:txBody>
          <a:bodyPr wrap="square" rtlCol="0" anchor="t"/>
          <a:lstStyle/>
          <a:p>
            <a:pPr indent="0" marL="0">
              <a:buNone/>
            </a:pPr>
            <a:r>
              <a:rPr lang="en-US" sz="1000" dirty="0">
                <a:solidFill>
                  <a:srgbClr val="0F172A"/>
                </a:solidFill>
              </a:rPr>
              <a:t>L'obligation s'applique aux TPE du BTP dès 2026. Le choix de la solution (PDP ou OD compatible) doit être fait en 2025 pour laisser le temps de l'intégration et des tests. Un…</a:t>
            </a:r>
            <a:endParaRPr lang="en-US" sz="1000" dirty="0"/>
          </a:p>
        </p:txBody>
      </p:sp>
      <p:sp>
        <p:nvSpPr>
          <p:cNvPr id="18" name="Shape 16"/>
          <p:cNvSpPr/>
          <p:nvPr/>
        </p:nvSpPr>
        <p:spPr>
          <a:xfrm>
            <a:off x="548640" y="3474720"/>
            <a:ext cx="11091672" cy="1005840"/>
          </a:xfrm>
          <a:prstGeom prst="rect">
            <a:avLst/>
          </a:prstGeom>
          <a:solidFill>
            <a:srgbClr val="FFFFFF"/>
          </a:solidFill>
          <a:ln w="6350">
            <a:solidFill>
              <a:srgbClr val="E2E8F0"/>
            </a:solidFill>
            <a:prstDash val="solid"/>
          </a:ln>
        </p:spPr>
      </p:sp>
      <p:sp>
        <p:nvSpPr>
          <p:cNvPr id="19" name="Shape 17"/>
          <p:cNvSpPr/>
          <p:nvPr/>
        </p:nvSpPr>
        <p:spPr>
          <a:xfrm>
            <a:off x="548640" y="3474720"/>
            <a:ext cx="109728" cy="1005840"/>
          </a:xfrm>
          <a:prstGeom prst="rect">
            <a:avLst/>
          </a:prstGeom>
          <a:solidFill>
            <a:srgbClr val="0E5C73"/>
          </a:solidFill>
          <a:ln w="12700">
            <a:solidFill>
              <a:srgbClr val="0E5C73"/>
            </a:solidFill>
            <a:prstDash val="solid"/>
          </a:ln>
        </p:spPr>
      </p:sp>
      <p:sp>
        <p:nvSpPr>
          <p:cNvPr id="20" name="Shape 18"/>
          <p:cNvSpPr/>
          <p:nvPr/>
        </p:nvSpPr>
        <p:spPr>
          <a:xfrm>
            <a:off x="10515600" y="3566160"/>
            <a:ext cx="1051560" cy="365760"/>
          </a:xfrm>
          <a:prstGeom prst="roundRect">
            <a:avLst>
              <a:gd name="adj" fmla="val 12500"/>
            </a:avLst>
          </a:prstGeom>
          <a:solidFill>
            <a:srgbClr val="0E5C73"/>
          </a:solidFill>
          <a:ln w="12700">
            <a:solidFill>
              <a:srgbClr val="0E5C73"/>
            </a:solidFill>
            <a:prstDash val="solid"/>
          </a:ln>
        </p:spPr>
      </p:sp>
      <p:sp>
        <p:nvSpPr>
          <p:cNvPr id="21" name="Text 19"/>
          <p:cNvSpPr/>
          <p:nvPr/>
        </p:nvSpPr>
        <p:spPr>
          <a:xfrm>
            <a:off x="10515600" y="3566160"/>
            <a:ext cx="1051560" cy="365760"/>
          </a:xfrm>
          <a:prstGeom prst="rect">
            <a:avLst/>
          </a:prstGeom>
          <a:noFill/>
          <a:ln/>
        </p:spPr>
        <p:txBody>
          <a:bodyPr wrap="square" rtlCol="0" anchor="ctr"/>
          <a:lstStyle/>
          <a:p>
            <a:pPr algn="ctr" indent="0" marL="0">
              <a:buNone/>
            </a:pPr>
            <a:r>
              <a:rPr lang="en-US" sz="1000" b="1" dirty="0">
                <a:solidFill>
                  <a:srgbClr val="FFFFFF"/>
                </a:solidFill>
              </a:rPr>
              <a:t>Modéré</a:t>
            </a:r>
            <a:endParaRPr lang="en-US" sz="1000" dirty="0"/>
          </a:p>
        </p:txBody>
      </p:sp>
      <p:sp>
        <p:nvSpPr>
          <p:cNvPr id="22" name="Text 20"/>
          <p:cNvSpPr/>
          <p:nvPr/>
        </p:nvSpPr>
        <p:spPr>
          <a:xfrm>
            <a:off x="777240" y="3520440"/>
            <a:ext cx="9646920" cy="365760"/>
          </a:xfrm>
          <a:prstGeom prst="rect">
            <a:avLst/>
          </a:prstGeom>
          <a:noFill/>
          <a:ln/>
        </p:spPr>
        <p:txBody>
          <a:bodyPr wrap="square" rtlCol="0" anchor="ctr"/>
          <a:lstStyle/>
          <a:p>
            <a:pPr indent="0" marL="0">
              <a:buNone/>
            </a:pPr>
            <a:r>
              <a:rPr lang="en-US" sz="1400" b="1" dirty="0">
                <a:solidFill>
                  <a:srgbClr val="6366F1"/>
                </a:solidFill>
              </a:rPr>
              <a:t>Contractualiser avec le prestataire IT sur la sécurité, la réversibilité et les niveaux de service</a:t>
            </a:r>
            <a:endParaRPr lang="en-US" sz="1400" dirty="0"/>
          </a:p>
        </p:txBody>
      </p:sp>
      <p:sp>
        <p:nvSpPr>
          <p:cNvPr id="23" name="Text 21"/>
          <p:cNvSpPr/>
          <p:nvPr/>
        </p:nvSpPr>
        <p:spPr>
          <a:xfrm>
            <a:off x="777240" y="3886200"/>
            <a:ext cx="10698480" cy="274320"/>
          </a:xfrm>
          <a:prstGeom prst="rect">
            <a:avLst/>
          </a:prstGeom>
          <a:noFill/>
          <a:ln/>
        </p:spPr>
        <p:txBody>
          <a:bodyPr wrap="square" rtlCol="0" anchor="ctr"/>
          <a:lstStyle/>
          <a:p>
            <a:pPr indent="0" marL="0">
              <a:buNone/>
            </a:pPr>
            <a:r>
              <a:rPr lang="en-US" sz="1000" i="1" dirty="0">
                <a:solidFill>
                  <a:srgbClr val="64748B"/>
                </a:solidFill>
              </a:rPr>
              <a:t>Axe : Gouvernance SI &amp; Continuité  ·  Source : diagnostic-express</a:t>
            </a:r>
            <a:endParaRPr lang="en-US" sz="1000" dirty="0"/>
          </a:p>
        </p:txBody>
      </p:sp>
      <p:sp>
        <p:nvSpPr>
          <p:cNvPr id="24" name="Text 22"/>
          <p:cNvSpPr/>
          <p:nvPr/>
        </p:nvSpPr>
        <p:spPr>
          <a:xfrm>
            <a:off x="777240" y="4133088"/>
            <a:ext cx="10698480" cy="320040"/>
          </a:xfrm>
          <a:prstGeom prst="rect">
            <a:avLst/>
          </a:prstGeom>
          <a:noFill/>
          <a:ln/>
        </p:spPr>
        <p:txBody>
          <a:bodyPr wrap="square" rtlCol="0" anchor="t"/>
          <a:lstStyle/>
          <a:p>
            <a:pPr indent="0" marL="0">
              <a:buNone/>
            </a:pPr>
            <a:r>
              <a:rPr lang="en-US" sz="1000" dirty="0">
                <a:solidFill>
                  <a:srgbClr val="0F172A"/>
                </a:solidFill>
              </a:rPr>
              <a:t>L'absence de contrat couvrant la sécurité et la réversibilité laisse l'entreprise sans recours en cas de défaillance prestataire. Un avenant ou un nouveau contrat doit formaliser…</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Recommandation de cadrage</a:t>
            </a:r>
            <a:endParaRPr lang="en-US" sz="2800" dirty="0"/>
          </a:p>
        </p:txBody>
      </p:sp>
      <p:sp>
        <p:nvSpPr>
          <p:cNvPr id="3" name="Shape 1"/>
          <p:cNvSpPr/>
          <p:nvPr/>
        </p:nvSpPr>
        <p:spPr>
          <a:xfrm>
            <a:off x="548640" y="1280160"/>
            <a:ext cx="11091672" cy="5029200"/>
          </a:xfrm>
          <a:prstGeom prst="rect">
            <a:avLst/>
          </a:prstGeom>
          <a:solidFill>
            <a:srgbClr val="ECFEFF"/>
          </a:solidFill>
          <a:ln w="25400">
            <a:solidFill>
              <a:srgbClr val="3FD4E0"/>
            </a:solidFill>
            <a:prstDash val="solid"/>
          </a:ln>
        </p:spPr>
      </p:sp>
      <p:sp>
        <p:nvSpPr>
          <p:cNvPr id="4" name="Text 2"/>
          <p:cNvSpPr/>
          <p:nvPr/>
        </p:nvSpPr>
        <p:spPr>
          <a:xfrm>
            <a:off x="822960" y="1463040"/>
            <a:ext cx="10515600" cy="4663440"/>
          </a:xfrm>
          <a:prstGeom prst="rect">
            <a:avLst/>
          </a:prstGeom>
          <a:noFill/>
          <a:ln/>
        </p:spPr>
        <p:txBody>
          <a:bodyPr wrap="square" rtlCol="0" anchor="ctr"/>
          <a:lstStyle/>
          <a:p>
            <a:pPr marL="342900" indent="-342900">
              <a:spcAft>
                <a:spcPts val="1200"/>
              </a:spcAft>
              <a:buSzPct val="100000"/>
              <a:buChar char="●"/>
            </a:pPr>
            <a:r>
              <a:rPr lang="en-US" sz="1400" dirty="0">
                <a:solidFill>
                  <a:srgbClr val="0F172A"/>
                </a:solidFill>
              </a:rPr>
              <a:t>Compte tenu du niveau de maturité critique constaté et de la taille de la structure (10-19 salariés), il est recommandé de confier le pilotage de ce plan d'action à un prestataire…</a:t>
            </a:r>
            <a:endParaRPr lang="en-US" sz="1400" dirty="0"/>
          </a:p>
          <a:p>
            <a:pPr marL="342900" indent="-342900">
              <a:spcAft>
                <a:spcPts val="1200"/>
              </a:spcAft>
              <a:buSzPct val="100000"/>
              <a:buChar char="●"/>
            </a:pPr>
            <a:r>
              <a:rPr lang="en-US" sz="1400" dirty="0">
                <a:solidFill>
                  <a:srgbClr val="0F172A"/>
                </a:solidFill>
              </a:rPr>
              <a:t>Les actions 30j sont toutes réalisables sans investissement logiciel supplémentaire et doivent être traitées comme des urgences opérationnelles, non comme des projets.</a:t>
            </a:r>
            <a:endParaRPr lang="en-US" sz="1400" dirty="0"/>
          </a:p>
          <a:p>
            <a:pPr marL="342900" indent="-342900">
              <a:spcAft>
                <a:spcPts val="1200"/>
              </a:spcAft>
              <a:buSzPct val="100000"/>
              <a:buChar char="●"/>
            </a:pPr>
            <a:r>
              <a:rPr lang="en-US" sz="1400" dirty="0">
                <a:solidFill>
                  <a:srgbClr val="0F172A"/>
                </a:solidFill>
              </a:rPr>
              <a:t>Un budget indicatif de 1 500 à 3 000 € HT de prestation externe suffit à couvrir la mise en œuvre technique des actions critiques ; la contractualisation prestataire et le PRA…</a:t>
            </a:r>
            <a:endParaRPr lang="en-US" sz="1400" dirty="0"/>
          </a:p>
        </p:txBody>
      </p:sp>
      <p:sp>
        <p:nvSpPr>
          <p:cNvPr id="5" name="Text 3"/>
          <p:cNvSpPr/>
          <p:nvPr/>
        </p:nvSpPr>
        <p:spPr>
          <a:xfrm>
            <a:off x="548640" y="6446520"/>
            <a:ext cx="11091672" cy="365760"/>
          </a:xfrm>
          <a:prstGeom prst="rect">
            <a:avLst/>
          </a:prstGeom>
          <a:noFill/>
          <a:ln/>
        </p:spPr>
        <p:txBody>
          <a:bodyPr wrap="square" rtlCol="0" anchor="ctr"/>
          <a:lstStyle/>
          <a:p>
            <a:pPr algn="ctr" indent="0" marL="0">
              <a:buNone/>
            </a:pPr>
            <a:r>
              <a:rPr lang="en-US" sz="1100" i="1" dirty="0">
                <a:solidFill>
                  <a:srgbClr val="64748B"/>
                </a:solidFill>
              </a:rPr>
              <a:t>Livrables existants : Mini-audit MA-TEST-TPE-001-cmq11v — delivered · 28/100    ·    SOW STEL-DEMO-TPE-cmq11v — initial · accepted</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600" b="1" dirty="0">
                <a:solidFill>
                  <a:srgbClr val="6366F1"/>
                </a:solidFill>
              </a:rPr>
              <a:t>Annexe — À propos de Cabinet Démo</a:t>
            </a:r>
            <a:endParaRPr lang="en-US" sz="26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300" i="1" dirty="0">
                <a:solidFill>
                  <a:srgbClr val="64748B"/>
                </a:solidFill>
              </a:rPr>
              <a:t>DSI à temps partagé pour PME et ETI</a:t>
            </a:r>
            <a:endParaRPr lang="en-US" sz="1300" dirty="0"/>
          </a:p>
        </p:txBody>
      </p:sp>
      <p:sp>
        <p:nvSpPr>
          <p:cNvPr id="4" name="Text 2"/>
          <p:cNvSpPr/>
          <p:nvPr/>
        </p:nvSpPr>
        <p:spPr>
          <a:xfrm>
            <a:off x="548640" y="1463040"/>
            <a:ext cx="10972800" cy="365760"/>
          </a:xfrm>
          <a:prstGeom prst="rect">
            <a:avLst/>
          </a:prstGeom>
          <a:noFill/>
          <a:ln/>
        </p:spPr>
        <p:txBody>
          <a:bodyPr wrap="square" rtlCol="0" anchor="ctr"/>
          <a:lstStyle/>
          <a:p>
            <a:pPr indent="0" marL="0">
              <a:buNone/>
            </a:pPr>
            <a:r>
              <a:rPr lang="en-US" sz="1600" b="1" dirty="0">
                <a:solidFill>
                  <a:srgbClr val="6366F1"/>
                </a:solidFill>
              </a:rPr>
              <a:t>Notre rôle — 4 verbes</a:t>
            </a:r>
            <a:endParaRPr lang="en-US" sz="1600" dirty="0"/>
          </a:p>
        </p:txBody>
      </p:sp>
      <p:sp>
        <p:nvSpPr>
          <p:cNvPr id="5" name="Text 3"/>
          <p:cNvSpPr/>
          <p:nvPr/>
        </p:nvSpPr>
        <p:spPr>
          <a:xfrm>
            <a:off x="548640" y="1828800"/>
            <a:ext cx="10972800" cy="2011680"/>
          </a:xfrm>
          <a:prstGeom prst="rect">
            <a:avLst/>
          </a:prstGeom>
          <a:noFill/>
          <a:ln/>
        </p:spPr>
        <p:txBody>
          <a:bodyPr wrap="square" rtlCol="0" anchor="ctr"/>
          <a:lstStyle/>
          <a:p>
            <a:pPr marL="342900" indent="-342900">
              <a:spcAft>
                <a:spcPts val="600"/>
              </a:spcAft>
              <a:buSzPct val="100000"/>
              <a:buChar char="●"/>
            </a:pPr>
            <a:r>
              <a:rPr lang="en-US" sz="1200" dirty="0">
                <a:solidFill>
                  <a:srgbClr val="0F172A"/>
                </a:solidFill>
              </a:rPr>
              <a:t>Analyser — Lire la situation IT au regard des enjeux business du dirigeant, sans jargon ni biais éditeur.</a:t>
            </a:r>
            <a:endParaRPr lang="en-US" sz="1200" dirty="0"/>
          </a:p>
          <a:p>
            <a:pPr marL="342900" indent="-342900">
              <a:spcAft>
                <a:spcPts val="600"/>
              </a:spcAft>
              <a:buSzPct val="100000"/>
              <a:buChar char="●"/>
            </a:pPr>
            <a:r>
              <a:rPr lang="en-US" sz="1200" dirty="0">
                <a:solidFill>
                  <a:srgbClr val="0F172A"/>
                </a:solidFill>
              </a:rPr>
              <a:t>Piloter — Tenir le cap des chantiers IT (sécurité, conformité, projets) sans se substituer aux équipes opérationnelles.</a:t>
            </a:r>
            <a:endParaRPr lang="en-US" sz="1200" dirty="0"/>
          </a:p>
          <a:p>
            <a:pPr marL="342900" indent="-342900">
              <a:spcAft>
                <a:spcPts val="600"/>
              </a:spcAft>
              <a:buSzPct val="100000"/>
              <a:buChar char="●"/>
            </a:pPr>
            <a:r>
              <a:rPr lang="en-US" sz="1200" dirty="0">
                <a:solidFill>
                  <a:srgbClr val="0F172A"/>
                </a:solidFill>
              </a:rPr>
              <a:t>Arbitrer — Choisir entre options techniques, contractuelles ou financières sur la base de critères objectifs et tracés.</a:t>
            </a:r>
            <a:endParaRPr lang="en-US" sz="1200" dirty="0"/>
          </a:p>
          <a:p>
            <a:pPr marL="342900" indent="-342900">
              <a:spcAft>
                <a:spcPts val="600"/>
              </a:spcAft>
              <a:buSzPct val="100000"/>
              <a:buChar char="●"/>
            </a:pPr>
            <a:r>
              <a:rPr lang="en-US" sz="1200" dirty="0">
                <a:solidFill>
                  <a:srgbClr val="0F172A"/>
                </a:solidFill>
              </a:rPr>
              <a:t>Restituer — Rendre compte au dirigeant en langage de décision : décisions à prendre, risques, budgets, jalons.</a:t>
            </a:r>
            <a:endParaRPr lang="en-US" sz="1200" dirty="0"/>
          </a:p>
        </p:txBody>
      </p:sp>
      <p:sp>
        <p:nvSpPr>
          <p:cNvPr id="6" name="Text 4"/>
          <p:cNvSpPr/>
          <p:nvPr/>
        </p:nvSpPr>
        <p:spPr>
          <a:xfrm>
            <a:off x="548640" y="4023360"/>
            <a:ext cx="10972800" cy="365760"/>
          </a:xfrm>
          <a:prstGeom prst="rect">
            <a:avLst/>
          </a:prstGeom>
          <a:noFill/>
          <a:ln/>
        </p:spPr>
        <p:txBody>
          <a:bodyPr wrap="square" rtlCol="0" anchor="ctr"/>
          <a:lstStyle/>
          <a:p>
            <a:pPr indent="0" marL="0">
              <a:buNone/>
            </a:pPr>
            <a:r>
              <a:rPr lang="en-US" sz="1600" b="1" dirty="0">
                <a:solidFill>
                  <a:srgbClr val="6366F1"/>
                </a:solidFill>
              </a:rPr>
              <a:t>Frontière MOA / MOE</a:t>
            </a:r>
            <a:endParaRPr lang="en-US" sz="1600" dirty="0"/>
          </a:p>
        </p:txBody>
      </p:sp>
      <p:sp>
        <p:nvSpPr>
          <p:cNvPr id="7" name="Text 5"/>
          <p:cNvSpPr/>
          <p:nvPr/>
        </p:nvSpPr>
        <p:spPr>
          <a:xfrm>
            <a:off x="548640" y="4389120"/>
            <a:ext cx="5303520" cy="274320"/>
          </a:xfrm>
          <a:prstGeom prst="rect">
            <a:avLst/>
          </a:prstGeom>
          <a:noFill/>
          <a:ln/>
        </p:spPr>
        <p:txBody>
          <a:bodyPr wrap="square" rtlCol="0" anchor="ctr"/>
          <a:lstStyle/>
          <a:p>
            <a:pPr indent="0" marL="0">
              <a:buNone/>
            </a:pPr>
            <a:r>
              <a:rPr lang="en-US" sz="1200" b="1" dirty="0">
                <a:solidFill>
                  <a:srgbClr val="0E5C73"/>
                </a:solidFill>
              </a:rPr>
              <a:t>Ce que nous faisons</a:t>
            </a:r>
            <a:endParaRPr lang="en-US" sz="1200" dirty="0"/>
          </a:p>
        </p:txBody>
      </p:sp>
      <p:sp>
        <p:nvSpPr>
          <p:cNvPr id="8" name="Text 6"/>
          <p:cNvSpPr/>
          <p:nvPr/>
        </p:nvSpPr>
        <p:spPr>
          <a:xfrm>
            <a:off x="548640" y="4663440"/>
            <a:ext cx="5303520" cy="1554480"/>
          </a:xfrm>
          <a:prstGeom prst="rect">
            <a:avLst/>
          </a:prstGeom>
          <a:noFill/>
          <a:ln/>
        </p:spPr>
        <p:txBody>
          <a:bodyPr wrap="square" rtlCol="0" anchor="ctr"/>
          <a:lstStyle/>
          <a:p>
            <a:pPr marL="342900" indent="-342900">
              <a:spcAft>
                <a:spcPts val="400"/>
              </a:spcAft>
              <a:buSzPct val="100000"/>
              <a:buChar char="●"/>
            </a:pPr>
            <a:r>
              <a:rPr lang="en-US" sz="1100" dirty="0">
                <a:solidFill>
                  <a:srgbClr val="0F172A"/>
                </a:solidFill>
              </a:rPr>
              <a:t>Analyse, pilotage, arbitrage, restitution</a:t>
            </a:r>
            <a:endParaRPr lang="en-US" sz="1100" dirty="0"/>
          </a:p>
          <a:p>
            <a:pPr marL="342900" indent="-342900">
              <a:spcAft>
                <a:spcPts val="400"/>
              </a:spcAft>
              <a:buSzPct val="100000"/>
              <a:buChar char="●"/>
            </a:pPr>
            <a:r>
              <a:rPr lang="en-US" sz="1100" dirty="0">
                <a:solidFill>
                  <a:srgbClr val="0F172A"/>
                </a:solidFill>
              </a:rPr>
              <a:t>Cadrage et rédaction de cahiers des charges</a:t>
            </a:r>
            <a:endParaRPr lang="en-US" sz="1100" dirty="0"/>
          </a:p>
          <a:p>
            <a:pPr marL="342900" indent="-342900">
              <a:spcAft>
                <a:spcPts val="400"/>
              </a:spcAft>
              <a:buSzPct val="100000"/>
              <a:buChar char="●"/>
            </a:pPr>
            <a:r>
              <a:rPr lang="en-US" sz="1100" dirty="0">
                <a:solidFill>
                  <a:srgbClr val="0F172A"/>
                </a:solidFill>
              </a:rPr>
              <a:t>Sélection prestataires (RFP, RFI, scoring)</a:t>
            </a:r>
            <a:endParaRPr lang="en-US" sz="1100" dirty="0"/>
          </a:p>
          <a:p>
            <a:pPr marL="342900" indent="-342900">
              <a:spcAft>
                <a:spcPts val="400"/>
              </a:spcAft>
              <a:buSzPct val="100000"/>
              <a:buChar char="●"/>
            </a:pPr>
            <a:r>
              <a:rPr lang="en-US" sz="1100" dirty="0">
                <a:solidFill>
                  <a:srgbClr val="0F172A"/>
                </a:solidFill>
              </a:rPr>
              <a:t>Pilotage de la conformité (RGPD, sécurité, souveraineté)</a:t>
            </a:r>
            <a:endParaRPr lang="en-US" sz="1100" dirty="0"/>
          </a:p>
          <a:p>
            <a:pPr marL="342900" indent="-342900">
              <a:spcAft>
                <a:spcPts val="400"/>
              </a:spcAft>
              <a:buSzPct val="100000"/>
              <a:buChar char="●"/>
            </a:pPr>
            <a:r>
              <a:rPr lang="en-US" sz="1100" dirty="0">
                <a:solidFill>
                  <a:srgbClr val="0F172A"/>
                </a:solidFill>
              </a:rPr>
              <a:t>Gouvernance IT et reporting dirigeant</a:t>
            </a:r>
            <a:endParaRPr lang="en-US" sz="1100" dirty="0"/>
          </a:p>
        </p:txBody>
      </p:sp>
      <p:sp>
        <p:nvSpPr>
          <p:cNvPr id="9" name="Text 7"/>
          <p:cNvSpPr/>
          <p:nvPr/>
        </p:nvSpPr>
        <p:spPr>
          <a:xfrm>
            <a:off x="6217920" y="4389120"/>
            <a:ext cx="5303520" cy="274320"/>
          </a:xfrm>
          <a:prstGeom prst="rect">
            <a:avLst/>
          </a:prstGeom>
          <a:noFill/>
          <a:ln/>
        </p:spPr>
        <p:txBody>
          <a:bodyPr wrap="square" rtlCol="0" anchor="ctr"/>
          <a:lstStyle/>
          <a:p>
            <a:pPr indent="0" marL="0">
              <a:buNone/>
            </a:pPr>
            <a:r>
              <a:rPr lang="en-US" sz="1200" b="1" dirty="0">
                <a:solidFill>
                  <a:srgbClr val="64748B"/>
                </a:solidFill>
              </a:rPr>
              <a:t>Ce que nous ne faisons pas</a:t>
            </a:r>
            <a:endParaRPr lang="en-US" sz="1200" dirty="0"/>
          </a:p>
        </p:txBody>
      </p:sp>
      <p:sp>
        <p:nvSpPr>
          <p:cNvPr id="10" name="Text 8"/>
          <p:cNvSpPr/>
          <p:nvPr/>
        </p:nvSpPr>
        <p:spPr>
          <a:xfrm>
            <a:off x="6217920" y="4663440"/>
            <a:ext cx="5303520" cy="1554480"/>
          </a:xfrm>
          <a:prstGeom prst="rect">
            <a:avLst/>
          </a:prstGeom>
          <a:noFill/>
          <a:ln/>
        </p:spPr>
        <p:txBody>
          <a:bodyPr wrap="square" rtlCol="0" anchor="ctr"/>
          <a:lstStyle/>
          <a:p>
            <a:pPr marL="342900" indent="-342900">
              <a:spcAft>
                <a:spcPts val="400"/>
              </a:spcAft>
              <a:buSzPct val="100000"/>
              <a:buChar char="○"/>
            </a:pPr>
            <a:r>
              <a:rPr lang="en-US" sz="1100" dirty="0">
                <a:solidFill>
                  <a:srgbClr val="0F172A"/>
                </a:solidFill>
              </a:rPr>
              <a:t>Mise en œuvre technique (MOE) — déploiements, configurations, intégrations</a:t>
            </a:r>
            <a:endParaRPr lang="en-US" sz="1100" dirty="0"/>
          </a:p>
          <a:p>
            <a:pPr marL="342900" indent="-342900">
              <a:spcAft>
                <a:spcPts val="400"/>
              </a:spcAft>
              <a:buSzPct val="100000"/>
              <a:buChar char="○"/>
            </a:pPr>
            <a:r>
              <a:rPr lang="en-US" sz="1100" dirty="0">
                <a:solidFill>
                  <a:srgbClr val="0F172A"/>
                </a:solidFill>
              </a:rPr>
              <a:t>Tierce maintenance applicative ou infogérance opérationnelle</a:t>
            </a:r>
            <a:endParaRPr lang="en-US" sz="1100" dirty="0"/>
          </a:p>
          <a:p>
            <a:pPr marL="342900" indent="-342900">
              <a:spcAft>
                <a:spcPts val="400"/>
              </a:spcAft>
              <a:buSzPct val="100000"/>
              <a:buChar char="○"/>
            </a:pPr>
            <a:r>
              <a:rPr lang="en-US" sz="1100" dirty="0">
                <a:solidFill>
                  <a:srgbClr val="0F172A"/>
                </a:solidFill>
              </a:rPr>
              <a:t>Hotline utilisateur ou support N1/N2</a:t>
            </a:r>
            <a:endParaRPr lang="en-US" sz="1100" dirty="0"/>
          </a:p>
          <a:p>
            <a:pPr marL="342900" indent="-342900">
              <a:spcAft>
                <a:spcPts val="400"/>
              </a:spcAft>
              <a:buSzPct val="100000"/>
              <a:buChar char="○"/>
            </a:pPr>
            <a:r>
              <a:rPr lang="en-US" sz="1100" dirty="0">
                <a:solidFill>
                  <a:srgbClr val="0F172A"/>
                </a:solidFill>
              </a:rPr>
              <a:t>Revente de licences éditeur (sauf demande explicite, voir CGV art. 7.2)</a:t>
            </a:r>
            <a:endParaRPr lang="en-US" sz="1100" dirty="0"/>
          </a:p>
        </p:txBody>
      </p:sp>
      <p:sp>
        <p:nvSpPr>
          <p:cNvPr id="11" name="Text 9"/>
          <p:cNvSpPr/>
          <p:nvPr/>
        </p:nvSpPr>
        <p:spPr>
          <a:xfrm>
            <a:off x="548640" y="6400800"/>
            <a:ext cx="10972800" cy="274320"/>
          </a:xfrm>
          <a:prstGeom prst="rect">
            <a:avLst/>
          </a:prstGeom>
          <a:noFill/>
          <a:ln/>
        </p:spPr>
        <p:txBody>
          <a:bodyPr wrap="square" rtlCol="0" anchor="ctr"/>
          <a:lstStyle/>
          <a:p>
            <a:pPr indent="0" marL="0">
              <a:buNone/>
            </a:pPr>
            <a:r>
              <a:rPr lang="en-US" sz="1100" i="1" dirty="0">
                <a:solidFill>
                  <a:srgbClr val="64748B"/>
                </a:solidFill>
              </a:rPr>
              <a:t>Souveraineté : FR &gt; EU &gt; US · préférence FR/EU systématique sauf justification.</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Cabinet Démo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Dossier de cadrage AC-CABI-2026-001, TEST_TPE Duval Artisanat</dc:title>
  <dc:subject>PptxGenJS Presentation</dc:subject>
  <dc:creator>Consultant Démo</dc:creator>
  <cp:lastModifiedBy>Consultant Démo</cp:lastModifiedBy>
  <cp:revision>1</cp:revision>
  <dcterms:created xsi:type="dcterms:W3CDTF">2026-10-22T02:02:26Z</dcterms:created>
  <dcterms:modified xsi:type="dcterms:W3CDTF">2026-10-22T02:02:26Z</dcterms:modified>
</cp:coreProperties>
</file>